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49"/>
  </p:notesMasterIdLst>
  <p:handoutMasterIdLst>
    <p:handoutMasterId r:id="rId50"/>
  </p:handoutMasterIdLst>
  <p:sldIdLst>
    <p:sldId id="256" r:id="rId6"/>
    <p:sldId id="395" r:id="rId7"/>
    <p:sldId id="258" r:id="rId8"/>
    <p:sldId id="306" r:id="rId9"/>
    <p:sldId id="259" r:id="rId10"/>
    <p:sldId id="262" r:id="rId11"/>
    <p:sldId id="265" r:id="rId12"/>
    <p:sldId id="336" r:id="rId13"/>
    <p:sldId id="337" r:id="rId14"/>
    <p:sldId id="338" r:id="rId15"/>
    <p:sldId id="379" r:id="rId16"/>
    <p:sldId id="339" r:id="rId17"/>
    <p:sldId id="340" r:id="rId18"/>
    <p:sldId id="378" r:id="rId19"/>
    <p:sldId id="380" r:id="rId20"/>
    <p:sldId id="367" r:id="rId21"/>
    <p:sldId id="368" r:id="rId22"/>
    <p:sldId id="370" r:id="rId23"/>
    <p:sldId id="376" r:id="rId24"/>
    <p:sldId id="382" r:id="rId25"/>
    <p:sldId id="373" r:id="rId26"/>
    <p:sldId id="372" r:id="rId27"/>
    <p:sldId id="381" r:id="rId28"/>
    <p:sldId id="349" r:id="rId29"/>
    <p:sldId id="283" r:id="rId30"/>
    <p:sldId id="285" r:id="rId31"/>
    <p:sldId id="286" r:id="rId32"/>
    <p:sldId id="287" r:id="rId33"/>
    <p:sldId id="396" r:id="rId34"/>
    <p:sldId id="288" r:id="rId35"/>
    <p:sldId id="390" r:id="rId36"/>
    <p:sldId id="391" r:id="rId37"/>
    <p:sldId id="392" r:id="rId38"/>
    <p:sldId id="387" r:id="rId39"/>
    <p:sldId id="290" r:id="rId40"/>
    <p:sldId id="405" r:id="rId41"/>
    <p:sldId id="293" r:id="rId42"/>
    <p:sldId id="406" r:id="rId43"/>
    <p:sldId id="402" r:id="rId44"/>
    <p:sldId id="403" r:id="rId45"/>
    <p:sldId id="397" r:id="rId46"/>
    <p:sldId id="398" r:id="rId47"/>
    <p:sldId id="301"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06" autoAdjust="0"/>
    <p:restoredTop sz="81491" autoAdjust="0"/>
  </p:normalViewPr>
  <p:slideViewPr>
    <p:cSldViewPr snapToGrid="0">
      <p:cViewPr>
        <p:scale>
          <a:sx n="88" d="100"/>
          <a:sy n="88" d="100"/>
        </p:scale>
        <p:origin x="336" y="688"/>
      </p:cViewPr>
      <p:guideLst>
        <p:guide orient="horz" pos="2880"/>
        <p:guide pos="5120"/>
      </p:guideLst>
    </p:cSldViewPr>
  </p:slideViewPr>
  <p:outlineViewPr>
    <p:cViewPr>
      <p:scale>
        <a:sx n="33" d="100"/>
        <a:sy n="33" d="100"/>
      </p:scale>
      <p:origin x="0" y="-13096"/>
    </p:cViewPr>
  </p:outlineViewPr>
  <p:notesTextViewPr>
    <p:cViewPr>
      <p:scale>
        <a:sx n="125" d="100"/>
        <a:sy n="125" d="100"/>
      </p:scale>
      <p:origin x="0" y="0"/>
    </p:cViewPr>
  </p:notesTextViewPr>
  <p:sorterViewPr>
    <p:cViewPr>
      <p:scale>
        <a:sx n="100" d="100"/>
        <a:sy n="100" d="100"/>
      </p:scale>
      <p:origin x="0" y="12408"/>
    </p:cViewPr>
  </p:sorterViewPr>
  <p:notesViewPr>
    <p:cSldViewPr snapToGrid="0" showGuides="1">
      <p:cViewPr varScale="1">
        <p:scale>
          <a:sx n="99" d="100"/>
          <a:sy n="99" d="100"/>
        </p:scale>
        <p:origin x="427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Arial" panose="020B0604020202020204" pitchFamily="34" charset="0"/>
                <a:cs typeface="Arial" panose="020B0604020202020204" pitchFamily="34" charset="0"/>
              </a:rPr>
              <a:t>Chef Software, Inc.</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0886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r>
              <a:rPr lang="en-US"/>
              <a:t>Chef Essentials - Windows</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Header Placeholder 1"/>
          <p:cNvSpPr>
            <a:spLocks noGrp="1"/>
          </p:cNvSpPr>
          <p:nvPr>
            <p:ph type="hdr" sz="quarter"/>
          </p:nvPr>
        </p:nvSpPr>
        <p:spPr>
          <a:xfrm>
            <a:off x="0" y="10886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Chef Software, Inc.</a:t>
            </a:r>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ftr="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a dependency within your </a:t>
            </a:r>
            <a:r>
              <a:rPr lang="en-US" dirty="0" err="1"/>
              <a:t>iis-lb</a:t>
            </a:r>
            <a:r>
              <a:rPr lang="en-US" dirty="0"/>
              <a:t> cookbook. Establishing this dependency informs the Chef Server that whenever you deliver this cookbook to a node, you should also deliver with it the mentioned dependent cookbooks. </a:t>
            </a:r>
          </a:p>
          <a:p>
            <a:endParaRPr lang="en-US" dirty="0"/>
          </a:p>
          <a:p>
            <a:r>
              <a:rPr lang="en-US" dirty="0"/>
              <a:t>This is important because your cookbook is simply going to set up new default values and then execute the recipes defined in the original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85430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the following example code within the README that the</a:t>
            </a:r>
            <a:r>
              <a:rPr lang="en-US" baseline="0" dirty="0"/>
              <a:t> author has provided. This example code shows how to override the default values within a recipe. Copy and paste the example code into the default recipe above the </a:t>
            </a:r>
            <a:r>
              <a:rPr lang="en-US" baseline="0" dirty="0" err="1"/>
              <a:t>include_recipe</a:t>
            </a:r>
            <a:r>
              <a:rPr lang="en-US" baseline="0" dirty="0"/>
              <a:t> line.</a:t>
            </a:r>
          </a:p>
          <a:p>
            <a:endParaRPr lang="en-US" baseline="0" dirty="0"/>
          </a:p>
          <a:p>
            <a:r>
              <a:rPr lang="en-US" baseline="0" dirty="0"/>
              <a:t>More modifications are still necessary to override the original recipe and replace it with the values of the systems within our infrastructure.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40604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you have the dependency on the </a:t>
            </a:r>
            <a:r>
              <a:rPr lang="en-US" baseline="0" dirty="0" err="1"/>
              <a:t>iis-lb</a:t>
            </a:r>
            <a:r>
              <a:rPr lang="en-US" baseline="0" dirty="0"/>
              <a:t> cookbook in your wrapper cookbook, you need to learn what new default values you need to add to the recipe.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66444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 </a:t>
            </a:r>
            <a:r>
              <a:rPr lang="en-US" dirty="0" err="1"/>
              <a:t>iis-lb</a:t>
            </a:r>
            <a:r>
              <a:rPr lang="en-US" dirty="0"/>
              <a:t> cookbook assumes that there are two different services running on the localhost at port 4000 and port 4001. The </a:t>
            </a:r>
            <a:r>
              <a:rPr lang="en-US" dirty="0" err="1"/>
              <a:t>iis-lb</a:t>
            </a:r>
            <a:r>
              <a:rPr lang="en-US" dirty="0"/>
              <a:t> process will relay messages to itself to those two ports. </a:t>
            </a:r>
          </a:p>
          <a:p>
            <a:endParaRPr lang="en-US" dirty="0"/>
          </a:p>
          <a:p>
            <a:r>
              <a:rPr lang="en-US" dirty="0"/>
              <a:t>That is not our configuration. First, we currently only have one system that we want to route traffic. Second, we want to have the traffic routed not to localhost but instead to our webserver,</a:t>
            </a:r>
            <a:r>
              <a:rPr lang="en-US" baseline="0" dirty="0"/>
              <a:t> node1, which </a:t>
            </a:r>
            <a:r>
              <a:rPr lang="en-US" dirty="0"/>
              <a:t>will have</a:t>
            </a:r>
            <a:r>
              <a:rPr lang="en-US" baseline="0" dirty="0"/>
              <a:t> </a:t>
            </a:r>
            <a:r>
              <a:rPr lang="en-US" dirty="0"/>
              <a:t>a completely different hostname and IP</a:t>
            </a:r>
            <a:r>
              <a:rPr lang="en-US" baseline="0" dirty="0"/>
              <a:t> </a:t>
            </a:r>
            <a:r>
              <a:rPr lang="en-US" dirty="0"/>
              <a:t>address.</a:t>
            </a:r>
          </a:p>
          <a:p>
            <a:endParaRPr lang="en-US" dirty="0"/>
          </a:p>
          <a:p>
            <a:r>
              <a:rPr lang="en-US" dirty="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Reading and understanding the README at a glance is difficult. It is a skill that comes with time. For the </a:t>
            </a:r>
            <a:r>
              <a:rPr lang="en-US" dirty="0" err="1"/>
              <a:t>iis-lb</a:t>
            </a:r>
            <a:r>
              <a:rPr lang="en-US" dirty="0"/>
              <a:t> cookbook, there is an defined attribute that establishes the members</a:t>
            </a:r>
            <a:r>
              <a:rPr lang="en-US" baseline="0" dirty="0"/>
              <a:t> that receive the proxy requests from the load balancer. This is available in a node attribute available through `node['</a:t>
            </a:r>
            <a:r>
              <a:rPr lang="en-US" baseline="0" dirty="0" err="1"/>
              <a:t>iis-lb</a:t>
            </a:r>
            <a:r>
              <a:rPr lang="en-US" baseline="0" dirty="0"/>
              <a:t>']['members']`.</a:t>
            </a:r>
          </a:p>
          <a:p>
            <a:endParaRPr lang="en-US" dirty="0"/>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04532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second web server (node3) to the load balancer's (LB) members list. You may need to run 'knife node show node3 -a cloud' to get the hostname and ipaddress values.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10959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a:t>
            </a:r>
            <a:r>
              <a:rPr lang="en-US" sz="1200" dirty="0" err="1">
                <a:solidFill>
                  <a:schemeClr val="tx1"/>
                </a:solidFill>
                <a:latin typeface="Arial" panose="020B0604020202020204" pitchFamily="34" charset="0"/>
                <a:cs typeface="Arial" panose="020B0604020202020204" pitchFamily="34" charset="0"/>
              </a:rPr>
              <a:t>myiis_lb</a:t>
            </a:r>
            <a:r>
              <a:rPr lang="en-US" sz="1200" dirty="0">
                <a:solidFill>
                  <a:schemeClr val="tx1"/>
                </a:solidFill>
                <a:latin typeface="Arial" panose="020B0604020202020204" pitchFamily="34" charset="0"/>
                <a:cs typeface="Arial" panose="020B0604020202020204" pitchFamily="34" charset="0"/>
              </a:rPr>
              <a:t>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load</a:t>
            </a:r>
            <a:r>
              <a:rPr lang="en-US" sz="1200" baseline="0" dirty="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94697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4" name="Date Placeholder 3"/>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3600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a:solidFill>
                  <a:schemeClr val="tx1"/>
                </a:solidFill>
                <a:latin typeface="Arial" panose="020B0604020202020204" pitchFamily="34" charset="0"/>
                <a:cs typeface="Arial" panose="020B0604020202020204" pitchFamily="34" charset="0"/>
              </a:rPr>
              <a:t> method.</a:t>
            </a:r>
            <a:endParaRPr lang="en-US" sz="1200" dirty="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32422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a:t>A search query is comprised of two parts: the key and the search pattern. A search query has the following syntax:</a:t>
            </a:r>
          </a:p>
          <a:p>
            <a:pPr marL="142866" lvl="1" indent="0">
              <a:buNone/>
            </a:pPr>
            <a:endParaRPr lang="en-US" sz="1200" dirty="0"/>
          </a:p>
          <a:p>
            <a:pPr marL="142866" lvl="1" indent="0">
              <a:buNone/>
            </a:pPr>
            <a:r>
              <a:rPr lang="en-US" sz="1200" dirty="0">
                <a:solidFill>
                  <a:schemeClr val="accent1"/>
                </a:solidFill>
              </a:rPr>
              <a:t>key</a:t>
            </a:r>
            <a:r>
              <a:rPr lang="en-US" sz="1200" dirty="0"/>
              <a:t>:search_pattern</a:t>
            </a:r>
          </a:p>
          <a:p>
            <a:pPr marL="142866" lvl="1" indent="0">
              <a:buNone/>
            </a:pPr>
            <a:endParaRPr lang="en-US" sz="1200" dirty="0"/>
          </a:p>
          <a:p>
            <a:pPr marL="142866" lvl="1" indent="0">
              <a:buNone/>
            </a:pPr>
            <a:r>
              <a:rPr lang="en-US" sz="1200" dirty="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171920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run the command </a:t>
            </a:r>
            <a:r>
              <a:rPr lang="en-US" dirty="0">
                <a:latin typeface="Courier New"/>
                <a:cs typeface="Courier New"/>
              </a:rPr>
              <a:t>knife search node "*:*”</a:t>
            </a:r>
            <a:r>
              <a:rPr lang="en-US" baseline="0" dirty="0">
                <a:latin typeface="Courier New"/>
                <a:cs typeface="Courier New"/>
              </a:rPr>
              <a:t> – you should see all nodes returned.</a:t>
            </a:r>
          </a:p>
          <a:p>
            <a:endParaRPr lang="en-US" baseline="0" dirty="0">
              <a:latin typeface="Courier New"/>
              <a:cs typeface="Courier New"/>
            </a:endParaRPr>
          </a:p>
          <a:p>
            <a:r>
              <a:rPr lang="en-US" sz="1200" dirty="0"/>
              <a:t>However,</a:t>
            </a:r>
            <a:r>
              <a:rPr lang="en-US" sz="1200" baseline="0" dirty="0"/>
              <a:t> q</a:t>
            </a:r>
            <a:r>
              <a:rPr lang="en-US" sz="1200" dirty="0"/>
              <a:t>uerying and returning every node is not exactly what we need to solve our current problem. In our scenario we want only to return a subset of our nodes</a:t>
            </a:r>
            <a:r>
              <a:rPr lang="en-US" sz="1200" baseline="0" dirty="0"/>
              <a:t> (</a:t>
            </a:r>
            <a:r>
              <a:rPr lang="en-US" sz="1200" dirty="0"/>
              <a:t>only the nodes that are webservers) and also we only want the IP address of those nodes, not any the other attributes returned.</a:t>
            </a:r>
          </a:p>
          <a:p>
            <a:endParaRPr lang="en-US" sz="1200" dirty="0"/>
          </a:p>
          <a:p>
            <a:r>
              <a:rPr lang="en-US" sz="1200" dirty="0"/>
              <a:t>Let's examine the search criteria more so we can understand how it works and how we can use it to find a subset of the nodes, and only the info we want for those</a:t>
            </a:r>
            <a:r>
              <a:rPr lang="en-US" sz="1200" baseline="0" dirty="0"/>
              <a:t> nodes</a:t>
            </a:r>
            <a:r>
              <a:rPr lang="en-US" sz="1200" dirty="0"/>
              <a:t>.</a:t>
            </a:r>
          </a:p>
          <a:p>
            <a:endParaRPr lang="en-US" sz="1200" dirty="0">
              <a:latin typeface="Lucida Grande" charset="0"/>
              <a:cs typeface="Lucida Grande" charset="0"/>
              <a:sym typeface="Lucida Grande" charset="0"/>
            </a:endParaRP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41862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create a new cookbook that can dynamically find nodes.</a:t>
            </a:r>
            <a:endParaRPr lang="en-US" sz="120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 flag allows you to specify a particular attribute from those nodes. </a:t>
            </a:r>
            <a:r>
              <a:rPr lang="en-US" baseline="0" dirty="0"/>
              <a:t>  So if you append ‘</a:t>
            </a:r>
            <a:r>
              <a:rPr lang="en-US" sz="1200" dirty="0">
                <a:latin typeface="Courier New"/>
                <a:cs typeface="Courier New"/>
              </a:rPr>
              <a:t>-a </a:t>
            </a:r>
            <a:r>
              <a:rPr lang="en-US" sz="1200" dirty="0" err="1">
                <a:latin typeface="Courier New"/>
                <a:cs typeface="Courier New"/>
              </a:rPr>
              <a:t>ipaddress</a:t>
            </a:r>
            <a:r>
              <a:rPr lang="en-US" sz="1200" dirty="0">
                <a:latin typeface="Courier New"/>
                <a:cs typeface="Courier New"/>
              </a:rPr>
              <a:t>’ you’ll get the IP Address returned</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31213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a:latin typeface="Arial" panose="020B0604020202020204" pitchFamily="34" charset="0"/>
                <a:cs typeface="+mn-cs"/>
                <a:sym typeface="Lucida Grande" charset="0"/>
              </a:rPr>
              <a:t>This</a:t>
            </a:r>
            <a:r>
              <a:rPr lang="en-US" sz="1200" baseline="0" dirty="0">
                <a:latin typeface="Arial" panose="020B0604020202020204" pitchFamily="34" charset="0"/>
                <a:cs typeface="+mn-cs"/>
                <a:sym typeface="Lucida Grande" charset="0"/>
              </a:rPr>
              <a:t> example syntax could be translated to mean: </a:t>
            </a:r>
            <a:r>
              <a:rPr lang="en-US" dirty="0"/>
              <a:t>Search the Chef Server for all node objects that have the role equal to 'web' and store the results into a local variable named '</a:t>
            </a:r>
            <a:r>
              <a:rPr lang="en-US" dirty="0" err="1"/>
              <a:t>all_web_nodes</a:t>
            </a:r>
            <a:r>
              <a:rPr lang="en-US" dirty="0"/>
              <a:t>'.</a:t>
            </a:r>
          </a:p>
          <a:p>
            <a:pPr marL="142866" lvl="1" indent="0">
              <a:buNone/>
            </a:pPr>
            <a:endParaRPr lang="en-US" sz="1200" dirty="0">
              <a:latin typeface="Lucida Grande" charset="0"/>
              <a:cs typeface="Lucida Grande" charset="0"/>
              <a:sym typeface="Lucida Grande"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41358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a:latin typeface="Lucida Grande" charset="0"/>
                <a:cs typeface="Lucida Grande" charset="0"/>
                <a:sym typeface="Lucida Grande" charset="0"/>
              </a:rPr>
              <a:t>Search</a:t>
            </a:r>
            <a:r>
              <a:rPr lang="en-US" sz="1200" baseline="0" dirty="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a:latin typeface="Lucida Grande" charset="0"/>
              <a:cs typeface="Lucida Grande" charset="0"/>
              <a:sym typeface="Lucida Grande" charset="0"/>
            </a:endParaRPr>
          </a:p>
          <a:p>
            <a:pPr marL="142866" lvl="1" indent="0">
              <a:buNone/>
            </a:pPr>
            <a:r>
              <a:rPr lang="en-US" sz="1200" baseline="0" dirty="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a:latin typeface="Lucida Grande" charset="0"/>
                <a:cs typeface="Lucida Grande" charset="0"/>
                <a:sym typeface="Lucida Grande" charset="0"/>
              </a:rPr>
              <a:t>'</a:t>
            </a:r>
            <a:r>
              <a:rPr lang="en-US" sz="1200" baseline="0" dirty="0" err="1">
                <a:latin typeface="Lucida Grande" charset="0"/>
                <a:cs typeface="Lucida Grande" charset="0"/>
                <a:sym typeface="Lucida Grande" charset="0"/>
              </a:rPr>
              <a:t>key:value</a:t>
            </a:r>
            <a:r>
              <a:rPr lang="uk-UA" sz="1200" baseline="0" dirty="0">
                <a:latin typeface="Lucida Grande" charset="0"/>
                <a:cs typeface="Lucida Grande" charset="0"/>
                <a:sym typeface="Lucida Grande" charset="0"/>
              </a:rPr>
              <a:t>'</a:t>
            </a:r>
            <a:r>
              <a:rPr lang="en-US" sz="1200" baseline="0" dirty="0">
                <a:latin typeface="Lucida Grande" charset="0"/>
                <a:cs typeface="Lucida Grande" charset="0"/>
                <a:sym typeface="Lucida Grande" charset="0"/>
              </a:rPr>
              <a:t>.</a:t>
            </a:r>
          </a:p>
          <a:p>
            <a:pPr marL="142866" lvl="1" indent="0">
              <a:buNone/>
            </a:pPr>
            <a:endParaRPr lang="en-US" sz="1200" baseline="0" dirty="0">
              <a:latin typeface="Lucida Grande" charset="0"/>
              <a:cs typeface="Lucida Grande" charset="0"/>
              <a:sym typeface="Lucida Grande" charset="0"/>
            </a:endParaRPr>
          </a:p>
          <a:p>
            <a:pPr marL="142866" lvl="1" indent="0">
              <a:buNone/>
            </a:pPr>
            <a:r>
              <a:rPr lang="en-US" sz="1200" baseline="0" dirty="0">
                <a:latin typeface="Lucida Grande" charset="0"/>
                <a:cs typeface="Lucida Grande" charset="0"/>
                <a:sym typeface="Lucida Grande" charset="0"/>
              </a:rPr>
              <a:t>The result of the search method is stored in a local variable that is named '</a:t>
            </a:r>
            <a:r>
              <a:rPr lang="en-US" sz="1200" baseline="0" dirty="0" err="1">
                <a:latin typeface="Lucida Grande" charset="0"/>
                <a:cs typeface="Lucida Grande" charset="0"/>
                <a:sym typeface="Lucida Grande" charset="0"/>
              </a:rPr>
              <a:t>all_web_nodes</a:t>
            </a:r>
            <a:r>
              <a:rPr lang="en-US" sz="1200" baseline="0" dirty="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197241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complete recipe source code.</a:t>
            </a:r>
          </a:p>
          <a:p>
            <a:endParaRPr lang="en-US" baseline="0" dirty="0"/>
          </a:p>
          <a:p>
            <a:r>
              <a:rPr lang="en-US" dirty="0"/>
              <a:t>https://</a:t>
            </a:r>
            <a:r>
              <a:rPr lang="en-US" dirty="0" err="1"/>
              <a:t>goo.gl</a:t>
            </a:r>
            <a:r>
              <a:rPr lang="en-US" dirty="0"/>
              <a:t>/</a:t>
            </a:r>
            <a:r>
              <a:rPr lang="en-US" dirty="0" err="1"/>
              <a:t>QoocpK</a:t>
            </a:r>
            <a:r>
              <a:rPr lang="en-US" dirty="0"/>
              <a:t> </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555644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completed creating</a:t>
            </a:r>
            <a:r>
              <a:rPr lang="en-US" baseline="0" dirty="0"/>
              <a:t> </a:t>
            </a:r>
            <a:r>
              <a:rPr lang="en-US" dirty="0"/>
              <a:t>the wrapper cookbook. It is time to upload to the Chef Server.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775435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lab exercise, upload the cookbook to the Chef Server</a:t>
            </a:r>
          </a:p>
          <a:p>
            <a:endParaRPr lang="en-US" dirty="0"/>
          </a:p>
          <a:p>
            <a:r>
              <a:rPr lang="en-US" dirty="0"/>
              <a:t>Instructor Note: Allow 5 minutes to complete</a:t>
            </a:r>
            <a:r>
              <a:rPr lang="en-US" baseline="0" dirty="0"/>
              <a:t>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26784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You change into the</a:t>
            </a:r>
            <a:r>
              <a:rPr lang="en-US" baseline="0" dirty="0"/>
              <a:t> directory for the '</a:t>
            </a:r>
            <a:r>
              <a:rPr lang="en-US" baseline="0" dirty="0" err="1"/>
              <a:t>myiis_lb</a:t>
            </a:r>
            <a:r>
              <a:rPr lang="en-US" baseline="0" dirty="0"/>
              <a:t>' cookbook.</a:t>
            </a:r>
            <a:endParaRPr lang="en-US" dirty="0"/>
          </a:p>
          <a:p>
            <a:endParaRPr lang="en-US" dirty="0"/>
          </a:p>
          <a:p>
            <a:r>
              <a:rPr lang="en-US" dirty="0"/>
              <a:t>We use the Berkshelf to upload our cookbooks. This is where Berkshelf really shines as a tool. </a:t>
            </a:r>
          </a:p>
          <a:p>
            <a:endParaRPr lang="en-US" dirty="0"/>
          </a:p>
          <a:p>
            <a:r>
              <a:rPr lang="en-US" dirty="0"/>
              <a:t>Run the command "berks install". </a:t>
            </a:r>
          </a:p>
          <a:p>
            <a:endParaRPr lang="en-US" dirty="0"/>
          </a:p>
          <a:p>
            <a:r>
              <a:rPr lang="en-US" dirty="0"/>
              <a:t>When you run this command for a cookbook that has a dependency, you'll see that Berkshelf will download the </a:t>
            </a:r>
            <a:r>
              <a:rPr lang="en-US" dirty="0" err="1"/>
              <a:t>iis-lb</a:t>
            </a:r>
            <a:r>
              <a:rPr lang="en-US" dirty="0"/>
              <a:t> cookbook and its dependencies as well. The </a:t>
            </a:r>
            <a:r>
              <a:rPr lang="en-US" dirty="0" err="1"/>
              <a:t>iis-lb</a:t>
            </a:r>
            <a:r>
              <a:rPr lang="en-US" dirty="0"/>
              <a:t> cookbook is dependent on the build-essential cookbook and the cpu cookbook. If any of those cookbooks had dependencies, berkshelf would find those and download them as well.</a:t>
            </a:r>
          </a:p>
          <a:p>
            <a:endParaRPr lang="en-US" dirty="0"/>
          </a:p>
          <a:p>
            <a:r>
              <a:rPr lang="en-US" dirty="0"/>
              <a:t>Instructor</a:t>
            </a:r>
            <a:r>
              <a:rPr lang="en-US" baseline="0" dirty="0"/>
              <a:t> Note: </a:t>
            </a:r>
            <a:r>
              <a:rPr lang="en-US" dirty="0"/>
              <a:t>Berkshelf downloads these cookbooks into a common directory within your home path. They are not added alongside your other cookbooks.</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730294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93233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that is complete</a:t>
            </a:r>
            <a:r>
              <a:rPr lang="en-US" baseline="0" dirty="0"/>
              <a:t> you </a:t>
            </a:r>
            <a:r>
              <a:rPr lang="en-US" dirty="0"/>
              <a:t>can verify that you've uploaded your cookbook and all of its dependencies.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582891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lab exercise, upload the cookbook to the Chef Server</a:t>
            </a:r>
          </a:p>
          <a:p>
            <a:endParaRPr lang="en-US" dirty="0"/>
          </a:p>
          <a:p>
            <a:r>
              <a:rPr lang="en-US" dirty="0"/>
              <a:t>Instructor Note: Allow 5 minutes to complete</a:t>
            </a:r>
            <a:r>
              <a:rPr lang="en-US" baseline="0" dirty="0"/>
              <a:t>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26784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a:t>
            </a:r>
            <a:r>
              <a:rPr lang="en-US" baseline="0" dirty="0"/>
              <a:t> workstation has now bootstrapped two nodes and assigned them the web role. We can browse each web server with their public addresses and see the test page appear.</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a:t>
            </a:r>
            <a:r>
              <a:rPr lang="en-US" baseline="0" dirty="0"/>
              <a:t> new recipe has been created. Before assign it to a new node we should create a new role that will allow us to express this recipe and other requirements for our future load balancers.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67868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Create a file named </a:t>
            </a:r>
            <a:r>
              <a:rPr lang="en-US" dirty="0" err="1"/>
              <a:t>load_balancer.rb</a:t>
            </a:r>
            <a:r>
              <a:rPr lang="en-US" dirty="0"/>
              <a:t>. This is a ruby file that contains specific methods that allow you</a:t>
            </a:r>
            <a:r>
              <a:rPr lang="en-US" baseline="0" dirty="0"/>
              <a:t> </a:t>
            </a:r>
            <a:r>
              <a:rPr lang="en-US" dirty="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name of the role as a practice will share the name of the ruby file</a:t>
            </a:r>
            <a:r>
              <a:rPr lang="en-US" baseline="0" dirty="0"/>
              <a:t> </a:t>
            </a:r>
            <a:r>
              <a:rPr lang="en-US" dirty="0"/>
              <a:t>unless it cannot for some reason. The name of the role should clearly describe what it attempts accomplish.</a:t>
            </a:r>
            <a:r>
              <a:rPr lang="en-US" baseline="0" dirty="0"/>
              <a:t> </a:t>
            </a:r>
            <a:r>
              <a:rPr lang="en-US" dirty="0"/>
              <a:t>The description of the role helps reinforce or clarify the intended purpose of the role. When selecting a role name that is not clear it is important that a helpful description is provided to help ensure everyone on the team understands its purpose.</a:t>
            </a:r>
            <a:r>
              <a:rPr lang="en-US" baseline="0" dirty="0"/>
              <a:t> </a:t>
            </a:r>
            <a:r>
              <a:rPr lang="en-US" dirty="0"/>
              <a:t>The run list defines the list of recipes that give the role its purpose. Currently the </a:t>
            </a:r>
            <a:r>
              <a:rPr lang="en-US" dirty="0" err="1"/>
              <a:t>load_balancer</a:t>
            </a:r>
            <a:r>
              <a:rPr lang="en-US" dirty="0"/>
              <a:t> role defines a single recipe - the </a:t>
            </a:r>
            <a:r>
              <a:rPr lang="en-US" dirty="0" err="1"/>
              <a:t>myiis_lb</a:t>
            </a:r>
            <a:r>
              <a:rPr lang="en-US" dirty="0"/>
              <a:t> cookbook's default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98788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Now you need to upload it to the Chef Server. This is done through the command 'knife role from file </a:t>
            </a:r>
            <a:r>
              <a:rPr lang="en-US" dirty="0" err="1"/>
              <a:t>load_balancer.rb</a:t>
            </a:r>
            <a:r>
              <a:rPr lang="en-US" dirty="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knife tool understands that you are uploading a role file and will look within the roles folder to find a file named knife role from file </a:t>
            </a:r>
            <a:r>
              <a:rPr lang="en-US" dirty="0" err="1"/>
              <a:t>load_balancer.rb</a:t>
            </a:r>
            <a:r>
              <a:rPr lang="en-US" dirty="0"/>
              <a: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10060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role uploaded, it is time to validate that the Chef Server received it correctly. We can do that by again asking the Chef Server for a list of all the roles on the system.</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69629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a:t>
            </a:r>
            <a:r>
              <a:rPr lang="en-US" dirty="0" err="1"/>
              <a:t>myiis_lb</a:t>
            </a:r>
            <a:r>
              <a:rPr lang="en-US" dirty="0"/>
              <a:t> cookbook's default recipe is ready to be assigned to a run list of a node. So we'll need another node. The</a:t>
            </a:r>
            <a:r>
              <a:rPr lang="en-US" baseline="0" dirty="0"/>
              <a:t> new load balancer node.</a:t>
            </a:r>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67868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Bootstrap a new node named node3 with the role of a load balancer</a:t>
            </a:r>
            <a:r>
              <a:rPr lang="en-US" baseline="0" dirty="0"/>
              <a:t> in its run list.</a:t>
            </a:r>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lb1 </a:t>
            </a:r>
            <a:r>
              <a:rPr lang="en-US" baseline="0" dirty="0" smtClean="0"/>
              <a:t>does </a:t>
            </a:r>
            <a:r>
              <a:rPr lang="en-US" baseline="0" dirty="0"/>
              <a:t>not have a list of recipes that it applies to the system by default. You can make Chef Server tell </a:t>
            </a:r>
            <a:r>
              <a:rPr lang="en-US" baseline="0" dirty="0" smtClean="0"/>
              <a:t>lb1 to </a:t>
            </a:r>
            <a:r>
              <a:rPr lang="en-US" baseline="0" dirty="0"/>
              <a:t>apply a specific run-list the next time </a:t>
            </a:r>
            <a:r>
              <a:rPr lang="en-US" baseline="0" dirty="0" smtClean="0"/>
              <a:t>lb1 runs </a:t>
            </a:r>
            <a:r>
              <a:rPr lang="en-US" baseline="0" dirty="0"/>
              <a:t>'chef-client'.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a:p>
          <a:p>
            <a:r>
              <a:rPr lang="en-US" baseline="0" dirty="0"/>
              <a:t>You can do that through the 'knife node </a:t>
            </a:r>
            <a:r>
              <a:rPr lang="en-US" baseline="0" dirty="0" err="1"/>
              <a:t>run_list</a:t>
            </a:r>
            <a:r>
              <a:rPr lang="en-US" baseline="0" dirty="0"/>
              <a:t> </a:t>
            </a:r>
            <a:r>
              <a:rPr lang="en-US" baseline="0" dirty="0" smtClean="0"/>
              <a:t>set' </a:t>
            </a:r>
            <a:r>
              <a:rPr lang="en-US" baseline="0" dirty="0"/>
              <a:t>command. In this example, you are </a:t>
            </a:r>
            <a:r>
              <a:rPr lang="en-US" baseline="0" dirty="0" smtClean="0"/>
              <a:t>setting lb1's </a:t>
            </a:r>
            <a:r>
              <a:rPr lang="en-US" baseline="0" dirty="0"/>
              <a:t>run-list </a:t>
            </a:r>
            <a:r>
              <a:rPr lang="en-US" baseline="0" dirty="0" smtClean="0"/>
              <a:t>to the </a:t>
            </a:r>
            <a:r>
              <a:rPr lang="en-US" baseline="0" dirty="0" err="1" smtClean="0"/>
              <a:t>load_balancer</a:t>
            </a:r>
            <a:r>
              <a:rPr lang="en-US" baseline="0" dirty="0" smtClean="0"/>
              <a:t> role.</a:t>
            </a:r>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42720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When the converge</a:t>
            </a:r>
            <a:r>
              <a:rPr lang="en-US" baseline="0" dirty="0"/>
              <a:t> is complete e</a:t>
            </a:r>
            <a:r>
              <a:rPr lang="en-US" dirty="0"/>
              <a:t>nsure the run list has been set correctly</a:t>
            </a:r>
            <a:r>
              <a:rPr lang="en-US" baseline="0" dirty="0"/>
              <a:t> for node3.</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03174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a:t>
            </a:r>
            <a:r>
              <a:rPr lang="en-US" baseline="0" dirty="0"/>
              <a:t>  IIS Server has 60 second server side cache turned on by default. To switch this off, RDP into </a:t>
            </a:r>
            <a:r>
              <a:rPr lang="en-US" baseline="0" dirty="0" smtClean="0"/>
              <a:t>lb1 (</a:t>
            </a:r>
            <a:r>
              <a:rPr lang="en-US" baseline="0" dirty="0"/>
              <a:t>load balancer node) and</a:t>
            </a:r>
          </a:p>
          <a:p>
            <a:r>
              <a:rPr lang="en-US" baseline="0" dirty="0"/>
              <a:t>1. Start menu &gt; Administrative Tools &gt; Internet Information Services (IIS) Manager.</a:t>
            </a:r>
          </a:p>
          <a:p>
            <a:r>
              <a:rPr lang="en-US" baseline="0" dirty="0"/>
              <a:t>2. Expand your node on left side &gt; Server Farms &gt; </a:t>
            </a:r>
            <a:r>
              <a:rPr lang="en-US" baseline="0" dirty="0" err="1"/>
              <a:t>myServerFarm</a:t>
            </a:r>
            <a:endParaRPr lang="en-US" baseline="0" dirty="0"/>
          </a:p>
          <a:p>
            <a:r>
              <a:rPr lang="en-US" baseline="0" dirty="0"/>
              <a:t>3. Double click 'caching', and set to '0'</a:t>
            </a:r>
          </a:p>
          <a:p>
            <a:r>
              <a:rPr lang="en-US" baseline="0" dirty="0"/>
              <a:t>4. Close &amp; save</a:t>
            </a:r>
          </a:p>
          <a:p>
            <a:endParaRPr lang="en-US" baseline="0" dirty="0"/>
          </a:p>
          <a:p>
            <a:r>
              <a:rPr lang="en-US" baseline="0" dirty="0"/>
              <a:t>In the Environments section where we blow away the server farm, rerunning chef-client recreates the farm, so this would need to be reset</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6765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two web servers running with our organization, it's now time to talk about the next goal to tackle. We need to setup a load balancer. </a:t>
            </a:r>
          </a:p>
          <a:p>
            <a:endParaRPr lang="en-US" dirty="0"/>
          </a:p>
          <a:p>
            <a:r>
              <a:rPr lang="en-US" dirty="0"/>
              <a:t>A load balancer is able to receive requests and relay them to other systems. In our case, we specifically want to use the load balancer to balance the entire traffic load between our two nodes.</a:t>
            </a:r>
          </a:p>
          <a:p>
            <a:endParaRPr lang="en-US" dirty="0"/>
          </a:p>
          <a:p>
            <a:r>
              <a:rPr lang="en-US" dirty="0"/>
              <a:t>This means we will need to establish a new node within our organization, install the necessary software to make the node a load balancer, and configure it so that it will relay requests to our existing web nodes (and any</a:t>
            </a:r>
            <a:r>
              <a:rPr lang="en-US" baseline="0" dirty="0"/>
              <a:t> future web nodes).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757311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56312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dirty="0"/>
              <a:t>With your answers, turn to another person 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54394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how we installed and configured </a:t>
            </a:r>
            <a:r>
              <a:rPr lang="en-US" dirty="0" err="1"/>
              <a:t>iis</a:t>
            </a:r>
            <a:r>
              <a:rPr lang="en-US" dirty="0"/>
              <a:t> on our first node, we could do the same thing here with a load balancer. We could read</a:t>
            </a:r>
            <a:r>
              <a:rPr lang="en-US" baseline="0" dirty="0"/>
              <a:t> documentation or find tutorials on how to implement IIS as a load balancer. They would likely have us install necessary applications, set the configuration for the applications, write out files, and start the service.</a:t>
            </a:r>
          </a:p>
          <a:p>
            <a:endParaRPr lang="en-US" dirty="0"/>
          </a:p>
          <a:p>
            <a:r>
              <a:rPr lang="en-US" dirty="0"/>
              <a:t>The </a:t>
            </a:r>
            <a:r>
              <a:rPr lang="en-US" dirty="0" err="1"/>
              <a:t>powershell_script</a:t>
            </a:r>
            <a:r>
              <a:rPr lang="en-US" baseline="0" dirty="0"/>
              <a:t> resource, t</a:t>
            </a:r>
            <a:r>
              <a:rPr lang="en-US" dirty="0"/>
              <a:t>emplate resource</a:t>
            </a:r>
            <a:r>
              <a:rPr lang="en-US" baseline="0" dirty="0"/>
              <a:t>, </a:t>
            </a:r>
            <a:r>
              <a:rPr lang="en-US" baseline="0" dirty="0" err="1"/>
              <a:t>registry_key</a:t>
            </a:r>
            <a:r>
              <a:rPr lang="en-US" baseline="0" dirty="0"/>
              <a:t> resource, and s</a:t>
            </a:r>
            <a:r>
              <a:rPr lang="en-US" dirty="0"/>
              <a:t>ervice resource</a:t>
            </a:r>
            <a:r>
              <a:rPr lang="en-US" baseline="0" dirty="0"/>
              <a:t> </a:t>
            </a:r>
            <a:r>
              <a:rPr lang="en-US" dirty="0"/>
              <a:t>are the core of configuration management</a:t>
            </a:r>
            <a:r>
              <a:rPr lang="en-US" baseline="0" dirty="0"/>
              <a:t> on Windows. </a:t>
            </a:r>
            <a:r>
              <a:rPr lang="en-US" dirty="0"/>
              <a:t>Most every recipe</a:t>
            </a:r>
            <a:r>
              <a:rPr lang="en-US" baseline="0" dirty="0"/>
              <a:t> you write will often use these fundamental resources</a:t>
            </a:r>
            <a:r>
              <a:rPr lang="en-US" dirty="0"/>
              <a:t>. We could spend some time focused on composing the cookbook recipe and testing it on our platform with our custom configuration.</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05961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find the </a:t>
            </a:r>
            <a:r>
              <a:rPr lang="en-US" dirty="0" err="1"/>
              <a:t>iis-lb</a:t>
            </a:r>
            <a:r>
              <a:rPr lang="en-US" dirty="0"/>
              <a:t> (load balancer) cookbook within the community site to learn more about it.</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59272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this point you are </a:t>
            </a:r>
            <a:r>
              <a:rPr lang="en-US" dirty="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a:p>
          <a:p>
            <a:r>
              <a:rPr lang="en-US" dirty="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397995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wrapper cookbook is a new cookbook that encapsulates the functionality of the original cookbook but allows us to define new default values for the recipes. </a:t>
            </a:r>
          </a:p>
          <a:p>
            <a:endParaRPr lang="en-US" dirty="0"/>
          </a:p>
          <a:p>
            <a:r>
              <a:rPr lang="en-US" dirty="0"/>
              <a:t>This is a common method for overriding cookbooks because it allows us to leave the original cookbook untouched. We simply provide new default values that we want and then include the recipes that we want to run.</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Let's generate our wrapper cookbook named </a:t>
            </a:r>
            <a:r>
              <a:rPr lang="en-US" dirty="0" err="1"/>
              <a:t>myiis_lb</a:t>
            </a:r>
            <a:r>
              <a:rPr lang="en-US" dirty="0"/>
              <a:t>. Traditionally we would name the cookbook with a prefix of the name of our company and then follow it by the cookbook name 'company-cookbook'.</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15632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Change</a:t>
            </a:r>
            <a:r>
              <a:rPr lang="en-US" baseline="0" dirty="0"/>
              <a:t> to your chef-repo directory and then </a:t>
            </a:r>
            <a:r>
              <a:rPr lang="en-US" dirty="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Note:</a:t>
            </a:r>
            <a:r>
              <a:rPr lang="en-US" baseline="0" dirty="0"/>
              <a:t> </a:t>
            </a:r>
            <a:r>
              <a:rPr lang="en-US" dirty="0"/>
              <a:t>The name of the cookbook</a:t>
            </a:r>
            <a:r>
              <a:rPr lang="en-US" baseline="0" dirty="0"/>
              <a:t> is '</a:t>
            </a:r>
            <a:r>
              <a:rPr lang="en-US" baseline="0" dirty="0" err="1"/>
              <a:t>myiis_lb</a:t>
            </a:r>
            <a:r>
              <a:rPr lang="en-US" baseline="0" dirty="0"/>
              <a:t>', with an underscore in-between because the latest versions of Chef Development Kit do not allow you to use a dash.</a:t>
            </a: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 The generate cookbook command needs</a:t>
            </a:r>
            <a:r>
              <a:rPr lang="en-US" baseline="0" dirty="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73942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Click to edit Master title style</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11-</a:t>
            </a: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11-</a:t>
            </a: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
        <p:nvSpPr>
          <p:cNvPr id="2" name="Footer Placeholder 1"/>
          <p:cNvSpPr>
            <a:spLocks noGrp="1"/>
          </p:cNvSpPr>
          <p:nvPr>
            <p:ph type="ftr" sz="quarter" idx="11"/>
          </p:nvPr>
        </p:nvSpPr>
        <p:spPr/>
        <p:txBody>
          <a:bodyPr/>
          <a:lstStyle/>
          <a:p>
            <a:r>
              <a:rPr lang="en-US" dirty="0"/>
              <a:t>©</a:t>
            </a:r>
            <a:r>
              <a:rPr lang="is-IS" dirty="0"/>
              <a:t>2018</a:t>
            </a:r>
            <a:r>
              <a:rPr lang="en-US" dirty="0"/>
              <a:t> Chef Software Inc.</a:t>
            </a:r>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Locally</a:t>
            </a:r>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a:t>Enter Command</a:t>
            </a:r>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11-</a:t>
            </a: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11-</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Modify File</a:t>
            </a:r>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11-</a:t>
            </a: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588521" y="8689723"/>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11-</a:t>
            </a: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314273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42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a:t>Objective:</a:t>
            </a:r>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a:t>A concrete list of steps to accomplish.</a:t>
            </a:r>
          </a:p>
          <a:p>
            <a:pPr lvl="0"/>
            <a:endParaRPr lang="en-US" dirty="0"/>
          </a:p>
          <a:p>
            <a:pPr lvl="0"/>
            <a:r>
              <a:rPr lang="en-US" dirty="0"/>
              <a:t>One</a:t>
            </a:r>
          </a:p>
          <a:p>
            <a:pPr lvl="0"/>
            <a:r>
              <a:rPr lang="en-US" dirty="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a:t>Should I use a leading question that gives an overview of the lab?</a:t>
            </a:r>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11-</a:t>
            </a: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11-</a:t>
            </a: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a:t>git</a:t>
            </a:r>
            <a:r>
              <a:rPr lang="en-US" dirty="0"/>
              <a:t> add .</a:t>
            </a:r>
          </a:p>
          <a:p>
            <a:r>
              <a:rPr lang="en-US" dirty="0" err="1"/>
              <a:t>git</a:t>
            </a:r>
            <a:r>
              <a:rPr lang="en-US" dirty="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11-</a:t>
            </a: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Success</a:t>
            </a:r>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Problem</a:t>
            </a:r>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Pros</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Cons</a:t>
            </a: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About what …</a:t>
            </a:r>
          </a:p>
          <a:p>
            <a:r>
              <a:rPr lang="en-US" dirty="0"/>
              <a:t>About this …</a:t>
            </a:r>
          </a:p>
          <a:p>
            <a:r>
              <a:rPr lang="en-US" dirty="0"/>
              <a:t>Something about …</a:t>
            </a:r>
          </a:p>
          <a:p>
            <a:r>
              <a:rPr lang="en-US" dirty="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11-</a:t>
            </a: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a:t>©</a:t>
            </a:r>
            <a:r>
              <a:rPr lang="is-IS" dirty="0"/>
              <a:t>2018</a:t>
            </a:r>
            <a:r>
              <a:rPr lang="en-US" dirty="0"/>
              <a:t> Chef Software Inc.</a:t>
            </a:r>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8" r:id="rId19"/>
    <p:sldLayoutId id="2147483809" r:id="rId20"/>
    <p:sldLayoutId id="2147483812" r:id="rId21"/>
    <p:sldLayoutId id="214748381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s://docs.chef.io/supermarket.html%23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image" Target="../media/image12.png"/><Relationship Id="rId5" Type="http://schemas.openxmlformats.org/officeDocument/2006/relationships/hyperlink" Target="https://docs.chef.io/chef_search.html%23search-indexes"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Search</a:t>
            </a:r>
          </a:p>
        </p:txBody>
      </p:sp>
      <p:sp>
        <p:nvSpPr>
          <p:cNvPr id="3" name="Subtitle 2"/>
          <p:cNvSpPr>
            <a:spLocks noGrp="1"/>
          </p:cNvSpPr>
          <p:nvPr>
            <p:ph type="subTitle" idx="1"/>
          </p:nvPr>
        </p:nvSpPr>
        <p:spPr bwMode="auto">
          <a:xfrm>
            <a:off x="3013752" y="3451138"/>
            <a:ext cx="10972800" cy="560884"/>
          </a:xfrm>
        </p:spPr>
        <p:txBody>
          <a:bodyPr/>
          <a:lstStyle/>
          <a:p>
            <a:r>
              <a:rPr lang="en-US" dirty="0"/>
              <a:t>Update a Cookbook to Dynamically Use Nodes with the Web Role</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i-FI" dirty="0"/>
              <a:t>GL: </a:t>
            </a:r>
            <a:r>
              <a:rPr lang="en-US" dirty="0"/>
              <a:t>Create a dependency and set version</a:t>
            </a:r>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long_description 'Installs/Configures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version          '0.1.0'</a:t>
            </a:r>
          </a:p>
          <a:p>
            <a:endParaRPr lang="fr-FR" dirty="0">
              <a:latin typeface="Courier New" panose="02070309020205020404" pitchFamily="49" charset="0"/>
              <a:cs typeface="Courier New" panose="02070309020205020404" pitchFamily="49" charset="0"/>
            </a:endParaRPr>
          </a:p>
          <a:p>
            <a:r>
              <a:rPr lang="fr-FR" dirty="0" err="1">
                <a:latin typeface="Courier New" panose="02070309020205020404" pitchFamily="49" charset="0"/>
                <a:cs typeface="Courier New" panose="02070309020205020404" pitchFamily="49" charset="0"/>
              </a:rPr>
              <a:t>depends</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iis</a:t>
            </a:r>
            <a:r>
              <a:rPr lang="fr-FR" dirty="0">
                <a:latin typeface="Courier New" panose="02070309020205020404" pitchFamily="49" charset="0"/>
                <a:cs typeface="Courier New" panose="02070309020205020404" pitchFamily="49" charset="0"/>
              </a:rPr>
              <a:t>-lb'</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10</a:t>
            </a:fld>
            <a:endParaRPr lang="en-US" dirty="0"/>
          </a:p>
        </p:txBody>
      </p:sp>
      <p:sp>
        <p:nvSpPr>
          <p:cNvPr id="7" name="Text Placeholder 7"/>
          <p:cNvSpPr>
            <a:spLocks noGrp="1"/>
          </p:cNvSpPr>
          <p:nvPr>
            <p:ph type="body" sz="quarter" idx="13"/>
          </p:nvPr>
        </p:nvSpPr>
        <p:spPr>
          <a:xfrm>
            <a:off x="1135063" y="7001690"/>
            <a:ext cx="14404975" cy="771673"/>
          </a:xfrm>
        </p:spPr>
        <p:txBody>
          <a:bodyPr/>
          <a:lstStyle/>
          <a:p>
            <a:r>
              <a:rPr lang="en-US" dirty="0"/>
              <a:t>+</a:t>
            </a:r>
          </a:p>
        </p:txBody>
      </p:sp>
    </p:spTree>
    <p:extLst>
      <p:ext uri="{BB962C8B-B14F-4D97-AF65-F5344CB8AC3E}">
        <p14:creationId xmlns:p14="http://schemas.microsoft.com/office/powerpoint/2010/main" val="7712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i-FI" dirty="0"/>
              <a:t>Demo: </a:t>
            </a:r>
            <a:r>
              <a:rPr lang="en-US" dirty="0"/>
              <a:t>Edit the </a:t>
            </a:r>
            <a:r>
              <a:rPr lang="en-US" dirty="0" err="1"/>
              <a:t>myiis_lb</a:t>
            </a:r>
            <a:r>
              <a:rPr lang="en-US" dirty="0"/>
              <a:t> Default Recipe</a:t>
            </a:r>
          </a:p>
        </p:txBody>
      </p:sp>
      <p:sp>
        <p:nvSpPr>
          <p:cNvPr id="3" name="Content Placeholder 2"/>
          <p:cNvSpPr>
            <a:spLocks noGrp="1"/>
          </p:cNvSpPr>
          <p:nvPr>
            <p:ph sz="quarter" idx="10"/>
          </p:nvPr>
        </p:nvSpPr>
        <p:spPr/>
        <p:txBody>
          <a:bodyPr>
            <a:noAutofit/>
          </a:bodyPr>
          <a:lstStyle/>
          <a:p>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Cookbook Name:: </a:t>
            </a:r>
            <a:r>
              <a:rPr lang="en-US" sz="1900" dirty="0" err="1">
                <a:latin typeface="Courier New" panose="02070309020205020404" pitchFamily="49" charset="0"/>
                <a:cs typeface="Courier New" panose="02070309020205020404" pitchFamily="49" charset="0"/>
              </a:rPr>
              <a:t>myiis-lb</a:t>
            </a:r>
            <a:endParaRPr lang="en-US" sz="1900" dirty="0">
              <a:latin typeface="Courier New" panose="02070309020205020404" pitchFamily="49" charset="0"/>
              <a:cs typeface="Courier New" panose="02070309020205020404" pitchFamily="49" charset="0"/>
            </a:endParaRPr>
          </a:p>
          <a:p>
            <a:r>
              <a:rPr lang="en-US" sz="1900" dirty="0">
                <a:latin typeface="Courier New" panose="02070309020205020404" pitchFamily="49" charset="0"/>
                <a:cs typeface="Courier New" panose="02070309020205020404" pitchFamily="49" charset="0"/>
              </a:rPr>
              <a:t># Recipe:: default</a:t>
            </a:r>
          </a:p>
          <a:p>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Copyright (c) 2018 The Authors, All Rights Reserved.</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7" name="Text Placeholder 6"/>
          <p:cNvSpPr>
            <a:spLocks noGrp="1"/>
          </p:cNvSpPr>
          <p:nvPr>
            <p:ph type="body" sz="quarter" idx="13"/>
          </p:nvPr>
        </p:nvSpPr>
        <p:spPr>
          <a:xfrm>
            <a:off x="1135042" y="4386277"/>
            <a:ext cx="14404273" cy="626533"/>
          </a:xfrm>
        </p:spPr>
        <p:txBody>
          <a:bodyPr/>
          <a:lstStyle/>
          <a:p>
            <a:endParaRPr lang="en-US" dirty="0"/>
          </a:p>
        </p:txBody>
      </p:sp>
    </p:spTree>
    <p:extLst>
      <p:ext uri="{BB962C8B-B14F-4D97-AF65-F5344CB8AC3E}">
        <p14:creationId xmlns:p14="http://schemas.microsoft.com/office/powerpoint/2010/main" val="219623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Load Balancer</a:t>
            </a:r>
          </a:p>
        </p:txBody>
      </p:sp>
      <p:sp>
        <p:nvSpPr>
          <p:cNvPr id="3" name="Text Placeholder 2"/>
          <p:cNvSpPr>
            <a:spLocks noGrp="1"/>
          </p:cNvSpPr>
          <p:nvPr>
            <p:ph type="body" sz="quarter" idx="10"/>
          </p:nvPr>
        </p:nvSpPr>
        <p:spPr>
          <a:xfrm>
            <a:off x="3013752" y="5989430"/>
            <a:ext cx="11318532" cy="1854956"/>
          </a:xfrm>
        </p:spPr>
        <p:txBody>
          <a:bodyPr>
            <a:normAutofit fontScale="85000" lnSpcReduction="10000"/>
          </a:bodyPr>
          <a:lstStyle/>
          <a:p>
            <a:pPr marL="380990" indent="-380990">
              <a:buFont typeface="Wingdings" charset="2"/>
              <a:buChar char="ü"/>
            </a:pPr>
            <a:r>
              <a:rPr lang="en-US" dirty="0"/>
              <a:t>Find or create a cookbook to manage a load balancer</a:t>
            </a:r>
          </a:p>
          <a:p>
            <a:pPr marL="380990" indent="-380990">
              <a:buFont typeface="Wingdings" charset="2"/>
              <a:buChar char="q"/>
            </a:pPr>
            <a:r>
              <a:rPr lang="en-US" dirty="0"/>
              <a:t>Configure the load balancer to send traffic to the web servers</a:t>
            </a:r>
          </a:p>
          <a:p>
            <a:pPr marL="380990" indent="-380990">
              <a:buFont typeface="Wingdings" charset="2"/>
              <a:buChar char="q"/>
            </a:pPr>
            <a:r>
              <a:rPr lang="en-US" dirty="0"/>
              <a:t>Upload cookbook to Chef Server</a:t>
            </a:r>
          </a:p>
          <a:p>
            <a:pPr marL="380990" indent="-380990">
              <a:buFont typeface="Wingdings" charset="2"/>
              <a:buChar char="q"/>
            </a:pPr>
            <a:r>
              <a:rPr lang="en-US" dirty="0"/>
              <a:t>Create '</a:t>
            </a:r>
            <a:r>
              <a:rPr lang="en-US" dirty="0" err="1"/>
              <a:t>load_balancer</a:t>
            </a:r>
            <a:r>
              <a:rPr lang="en-US" dirty="0"/>
              <a:t>' role that includes the 'base' role</a:t>
            </a:r>
          </a:p>
          <a:p>
            <a:pPr marL="380990" indent="-380990">
              <a:buFont typeface="Wingdings" charset="2"/>
              <a:buChar char="q"/>
            </a:pPr>
            <a:r>
              <a:rPr lang="en-US" dirty="0"/>
              <a:t>Bootstrap a new node (node3) that runs the load balancer cookbook (via '</a:t>
            </a:r>
            <a:r>
              <a:rPr lang="en-US" dirty="0" err="1"/>
              <a:t>load_balancer</a:t>
            </a:r>
            <a:r>
              <a:rPr lang="en-US" dirty="0"/>
              <a:t>' role)</a:t>
            </a:r>
          </a:p>
        </p:txBody>
      </p:sp>
      <p:sp>
        <p:nvSpPr>
          <p:cNvPr id="4" name="Content Placeholder 3"/>
          <p:cNvSpPr>
            <a:spLocks noGrp="1"/>
          </p:cNvSpPr>
          <p:nvPr>
            <p:ph sz="quarter" idx="11"/>
          </p:nvPr>
        </p:nvSpPr>
        <p:spPr/>
        <p:txBody>
          <a:bodyPr/>
          <a:lstStyle/>
          <a:p>
            <a:r>
              <a:rPr lang="en-US" dirty="0"/>
              <a:t>Adding a load balancer will allow us to better grow our infrastructure.</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24028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23" t="-370" r="623" b="45973"/>
          <a:stretch/>
        </p:blipFill>
        <p:spPr>
          <a:xfrm>
            <a:off x="5473786" y="1204239"/>
            <a:ext cx="10569593" cy="6456246"/>
          </a:xfrm>
          <a:prstGeom prst="rect">
            <a:avLst/>
          </a:prstGeom>
          <a:ln>
            <a:solidFill>
              <a:schemeClr val="tx2"/>
            </a:solidFill>
          </a:ln>
        </p:spPr>
      </p:pic>
      <p:sp>
        <p:nvSpPr>
          <p:cNvPr id="2" name="Title 1"/>
          <p:cNvSpPr>
            <a:spLocks noGrp="1"/>
          </p:cNvSpPr>
          <p:nvPr>
            <p:ph type="title"/>
          </p:nvPr>
        </p:nvSpPr>
        <p:spPr/>
        <p:txBody>
          <a:bodyPr/>
          <a:lstStyle/>
          <a:p>
            <a:r>
              <a:rPr lang="en-US" dirty="0" err="1"/>
              <a:t>iis-lb</a:t>
            </a:r>
            <a:r>
              <a:rPr lang="en-US" dirty="0"/>
              <a:t> Supermarket Cookbook</a:t>
            </a:r>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8" y="1856198"/>
            <a:ext cx="5405961"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In the </a:t>
            </a:r>
            <a:r>
              <a:rPr lang="en-US" sz="2800" dirty="0" err="1"/>
              <a:t>iis-lb</a:t>
            </a:r>
            <a:r>
              <a:rPr lang="en-US" sz="2800" dirty="0"/>
              <a:t> cookbook, web servers in the load balancing pool are listed as attributes </a:t>
            </a:r>
            <a:br>
              <a:rPr lang="en-US" sz="2800" dirty="0"/>
            </a:br>
            <a:r>
              <a:rPr lang="en-US" sz="2800" dirty="0"/>
              <a:t>(</a:t>
            </a:r>
            <a:r>
              <a:rPr lang="en-US" sz="2800" dirty="0" err="1"/>
              <a:t>iis-lb</a:t>
            </a:r>
            <a:r>
              <a:rPr lang="en-US" sz="2800" dirty="0"/>
              <a:t>/attributes/</a:t>
            </a:r>
            <a:r>
              <a:rPr lang="en-US" sz="2800" dirty="0" err="1"/>
              <a:t>default.rb</a:t>
            </a:r>
            <a:r>
              <a:rPr lang="en-US" sz="2800" dirty="0"/>
              <a:t>)</a:t>
            </a:r>
          </a:p>
          <a:p>
            <a:pPr lvl="1"/>
            <a:r>
              <a:rPr lang="en-US" sz="2800" dirty="0"/>
              <a:t>The example in the cookbook's </a:t>
            </a:r>
            <a:r>
              <a:rPr lang="en-US" sz="2800" b="1" dirty="0" err="1"/>
              <a:t>README.md</a:t>
            </a:r>
            <a:r>
              <a:rPr lang="en-US" sz="2800" dirty="0"/>
              <a:t> illustrates how to overwrite these, but we need to add the IP Address or Hostname of our </a:t>
            </a:r>
            <a:r>
              <a:rPr lang="en-US" sz="2800" b="1" dirty="0"/>
              <a:t>node1</a:t>
            </a:r>
            <a:r>
              <a:rPr lang="en-US" sz="2800" dirty="0"/>
              <a:t> and </a:t>
            </a:r>
            <a:r>
              <a:rPr lang="en-US" sz="2800" b="1" dirty="0"/>
              <a:t>node2</a:t>
            </a:r>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https://docs.chef.io/supermarket.html#wrapper-cookbooks</a:t>
            </a:r>
            <a:endParaRPr lang="en-US" sz="3200" dirty="0"/>
          </a:p>
        </p:txBody>
      </p:sp>
      <p:sp>
        <p:nvSpPr>
          <p:cNvPr id="11" name="Rectangle 10"/>
          <p:cNvSpPr/>
          <p:nvPr/>
        </p:nvSpPr>
        <p:spPr bwMode="auto">
          <a:xfrm>
            <a:off x="6265347" y="4343396"/>
            <a:ext cx="9097549" cy="1184943"/>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301017" y="6082214"/>
            <a:ext cx="9097549" cy="1229288"/>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Rectangle 12"/>
          <p:cNvSpPr/>
          <p:nvPr/>
        </p:nvSpPr>
        <p:spPr bwMode="auto">
          <a:xfrm>
            <a:off x="7466976" y="3423797"/>
            <a:ext cx="5671398" cy="298394"/>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7571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Demo: </a:t>
            </a:r>
            <a:r>
              <a:rPr lang="en-US" sz="4400" dirty="0" err="1"/>
              <a:t>myiis_lb</a:t>
            </a:r>
            <a:r>
              <a:rPr lang="en-US" sz="4400" dirty="0"/>
              <a:t> default Recipe Could Resemble This</a:t>
            </a:r>
          </a:p>
        </p:txBody>
      </p:sp>
      <p:sp>
        <p:nvSpPr>
          <p:cNvPr id="3" name="Content Placeholder 2"/>
          <p:cNvSpPr>
            <a:spLocks noGrp="1"/>
          </p:cNvSpPr>
          <p:nvPr>
            <p:ph sz="quarter" idx="10"/>
          </p:nvPr>
        </p:nvSpPr>
        <p:spPr/>
        <p:txBody>
          <a:bodyPr>
            <a:normAutofit fontScale="55000" lnSpcReduction="20000"/>
          </a:bodyPr>
          <a:lstStyle/>
          <a:p>
            <a:r>
              <a:rPr lang="en-US" sz="4000" dirty="0" err="1">
                <a:latin typeface="Courier"/>
                <a:cs typeface="Courier"/>
              </a:rPr>
              <a:t>node.default</a:t>
            </a:r>
            <a:r>
              <a:rPr lang="en-US" sz="4000" dirty="0">
                <a:latin typeface="Courier"/>
                <a:cs typeface="Courier"/>
              </a:rPr>
              <a:t>['</a:t>
            </a:r>
            <a:r>
              <a:rPr lang="en-US" sz="4000" dirty="0" err="1">
                <a:latin typeface="Courier"/>
                <a:cs typeface="Courier"/>
              </a:rPr>
              <a:t>iis-lb</a:t>
            </a:r>
            <a:r>
              <a:rPr lang="en-US" sz="4000" dirty="0">
                <a:latin typeface="Courier"/>
                <a:cs typeface="Courier"/>
              </a:rPr>
              <a:t>']['members'] = [</a:t>
            </a:r>
          </a:p>
          <a:p>
            <a:r>
              <a:rPr lang="en-US" sz="4000" dirty="0">
                <a:latin typeface="Courier"/>
                <a:cs typeface="Courier"/>
              </a:rPr>
              <a:t>  {</a:t>
            </a:r>
          </a:p>
          <a:p>
            <a:r>
              <a:rPr lang="en-US" sz="4000" dirty="0">
                <a:latin typeface="Courier"/>
                <a:cs typeface="Courier"/>
              </a:rPr>
              <a:t>    'address' =&gt; '</a:t>
            </a:r>
            <a:r>
              <a:rPr lang="hr-HR" sz="4000" dirty="0">
                <a:latin typeface="Courier"/>
                <a:cs typeface="Courier"/>
              </a:rPr>
              <a:t>34.196.63.231</a:t>
            </a:r>
            <a:r>
              <a:rPr lang="en-US" sz="4000" dirty="0">
                <a:latin typeface="Courier"/>
                <a:cs typeface="Courier"/>
              </a:rPr>
              <a:t>',</a:t>
            </a:r>
          </a:p>
          <a:p>
            <a:r>
              <a:rPr lang="en-US" sz="4000" dirty="0">
                <a:latin typeface="Courier"/>
                <a:cs typeface="Courier"/>
              </a:rPr>
              <a:t>    'weight' =&gt; 100,</a:t>
            </a:r>
          </a:p>
          <a:p>
            <a:r>
              <a:rPr lang="en-US" sz="4000" dirty="0">
                <a:latin typeface="Courier"/>
                <a:cs typeface="Courier"/>
              </a:rPr>
              <a:t>    'port' =&gt; 80,</a:t>
            </a:r>
          </a:p>
          <a:p>
            <a:r>
              <a:rPr lang="en-US" sz="4000" dirty="0">
                <a:latin typeface="Courier"/>
                <a:cs typeface="Courier"/>
              </a:rPr>
              <a:t>    '</a:t>
            </a:r>
            <a:r>
              <a:rPr lang="en-US" sz="4000" dirty="0" err="1">
                <a:latin typeface="Courier"/>
                <a:cs typeface="Courier"/>
              </a:rPr>
              <a:t>ssl_port</a:t>
            </a:r>
            <a:r>
              <a:rPr lang="en-US" sz="4000" dirty="0">
                <a:latin typeface="Courier"/>
                <a:cs typeface="Courier"/>
              </a:rPr>
              <a:t>' =&gt; 80</a:t>
            </a:r>
          </a:p>
          <a:p>
            <a:r>
              <a:rPr lang="en-US" sz="4000" dirty="0">
                <a:latin typeface="Courier"/>
                <a:cs typeface="Courier"/>
              </a:rPr>
              <a:t>  },</a:t>
            </a:r>
          </a:p>
          <a:p>
            <a:r>
              <a:rPr lang="en-US" sz="4000" dirty="0">
                <a:latin typeface="Courier"/>
                <a:cs typeface="Courier"/>
              </a:rPr>
              <a:t>  {</a:t>
            </a:r>
          </a:p>
          <a:p>
            <a:r>
              <a:rPr lang="en-US" sz="4000" dirty="0">
                <a:latin typeface="Courier"/>
                <a:cs typeface="Courier"/>
              </a:rPr>
              <a:t>    'address' =&gt; '</a:t>
            </a:r>
            <a:r>
              <a:rPr lang="hr-HR" sz="4000" dirty="0">
                <a:latin typeface="Courier"/>
                <a:cs typeface="Courier"/>
              </a:rPr>
              <a:t>34.196.104.17</a:t>
            </a:r>
            <a:r>
              <a:rPr lang="en-US" sz="4000" dirty="0">
                <a:latin typeface="Courier"/>
                <a:cs typeface="Courier"/>
              </a:rPr>
              <a:t>',</a:t>
            </a:r>
          </a:p>
          <a:p>
            <a:r>
              <a:rPr lang="en-US" sz="4000" dirty="0">
                <a:latin typeface="Courier"/>
                <a:cs typeface="Courier"/>
              </a:rPr>
              <a:t>    'weight' =&gt; 100,</a:t>
            </a:r>
          </a:p>
          <a:p>
            <a:r>
              <a:rPr lang="en-US" sz="4000" dirty="0">
                <a:latin typeface="Courier"/>
                <a:cs typeface="Courier"/>
              </a:rPr>
              <a:t>    'port' =&gt; 80,</a:t>
            </a:r>
          </a:p>
          <a:p>
            <a:r>
              <a:rPr lang="en-US" sz="4000" dirty="0">
                <a:latin typeface="Courier"/>
                <a:cs typeface="Courier"/>
              </a:rPr>
              <a:t>    '</a:t>
            </a:r>
            <a:r>
              <a:rPr lang="en-US" sz="4000" dirty="0" err="1">
                <a:latin typeface="Courier"/>
                <a:cs typeface="Courier"/>
              </a:rPr>
              <a:t>ssl_port</a:t>
            </a:r>
            <a:r>
              <a:rPr lang="en-US" sz="4000" dirty="0">
                <a:latin typeface="Courier"/>
                <a:cs typeface="Courier"/>
              </a:rPr>
              <a:t>' =&gt; 80</a:t>
            </a:r>
          </a:p>
          <a:p>
            <a:r>
              <a:rPr lang="en-US" sz="4000" dirty="0">
                <a:latin typeface="Courier"/>
                <a:cs typeface="Courier"/>
              </a:rPr>
              <a:t>  }]</a:t>
            </a:r>
          </a:p>
          <a:p>
            <a:endParaRPr lang="en-US" sz="4000" dirty="0">
              <a:latin typeface="Courier"/>
              <a:cs typeface="Courier"/>
            </a:endParaRPr>
          </a:p>
          <a:p>
            <a:r>
              <a:rPr lang="en-US" sz="4000" dirty="0" err="1">
                <a:latin typeface="Courier"/>
                <a:cs typeface="Courier"/>
              </a:rPr>
              <a:t>include_recipe</a:t>
            </a:r>
            <a:r>
              <a:rPr lang="en-US" sz="4000" dirty="0">
                <a:latin typeface="Courier"/>
                <a:cs typeface="Courier"/>
              </a:rPr>
              <a:t> '</a:t>
            </a:r>
            <a:r>
              <a:rPr lang="en-US" sz="4000" dirty="0" err="1">
                <a:latin typeface="Courier"/>
                <a:cs typeface="Courier"/>
              </a:rPr>
              <a:t>iis-lb</a:t>
            </a:r>
            <a:r>
              <a:rPr lang="en-US" sz="4000" dirty="0">
                <a:latin typeface="Courier"/>
                <a:cs typeface="Courier"/>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myiis_lb</a:t>
            </a:r>
            <a:r>
              <a:rPr lang="en-US" dirty="0"/>
              <a:t>\</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54180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mn-lt"/>
                <a:cs typeface="Inconsolata"/>
              </a:rPr>
              <a:t>Using Search</a:t>
            </a:r>
          </a:p>
        </p:txBody>
      </p:sp>
      <p:sp>
        <p:nvSpPr>
          <p:cNvPr id="3" name="Subtitle 2"/>
          <p:cNvSpPr>
            <a:spLocks noGrp="1"/>
          </p:cNvSpPr>
          <p:nvPr>
            <p:ph type="subTitle" idx="1"/>
          </p:nvPr>
        </p:nvSpPr>
        <p:spPr>
          <a:xfrm>
            <a:off x="3013752" y="3506118"/>
            <a:ext cx="12248005" cy="3827370"/>
          </a:xfrm>
        </p:spPr>
        <p:txBody>
          <a:bodyPr/>
          <a:lstStyle/>
          <a:p>
            <a:r>
              <a:rPr lang="en-US" sz="3600" dirty="0">
                <a:solidFill>
                  <a:schemeClr val="tx1"/>
                </a:solidFill>
                <a:latin typeface="Arial" panose="020B0604020202020204" pitchFamily="34" charset="0"/>
                <a:cs typeface="Arial" panose="020B0604020202020204" pitchFamily="34" charset="0"/>
              </a:rPr>
              <a:t>It seems inefficient to have to update a cookbook recipe each time we add another web server</a:t>
            </a:r>
          </a:p>
          <a:p>
            <a:endParaRPr lang="en-US" sz="3600" dirty="0">
              <a:solidFill>
                <a:schemeClr val="tx1"/>
              </a:solidFill>
              <a:latin typeface="Arial" panose="020B0604020202020204" pitchFamily="34" charset="0"/>
              <a:cs typeface="Arial" panose="020B0604020202020204" pitchFamily="34" charset="0"/>
            </a:endParaRPr>
          </a:p>
          <a:p>
            <a:r>
              <a:rPr lang="en-US" sz="3600" dirty="0">
                <a:solidFill>
                  <a:schemeClr val="tx1"/>
                </a:solidFill>
                <a:latin typeface="Arial" panose="020B0604020202020204" pitchFamily="34" charset="0"/>
                <a:cs typeface="Arial" panose="020B0604020202020204" pitchFamily="34" charset="0"/>
              </a:rPr>
              <a:t>To add new web servers to load balancing pool, we would need to bootstrap a new web server and then update our load balancer's </a:t>
            </a:r>
            <a:r>
              <a:rPr lang="en-US" sz="3600" dirty="0" err="1">
                <a:solidFill>
                  <a:schemeClr val="tx1"/>
                </a:solidFill>
                <a:latin typeface="Arial" panose="020B0604020202020204" pitchFamily="34" charset="0"/>
                <a:cs typeface="Arial" panose="020B0604020202020204" pitchFamily="34" charset="0"/>
              </a:rPr>
              <a:t>myiis_lb</a:t>
            </a:r>
            <a:r>
              <a:rPr lang="en-US" sz="3600" dirty="0">
                <a:solidFill>
                  <a:schemeClr val="tx1"/>
                </a:solidFill>
                <a:latin typeface="Arial" panose="020B0604020202020204" pitchFamily="34" charset="0"/>
                <a:cs typeface="Arial" panose="020B0604020202020204" pitchFamily="34" charset="0"/>
              </a:rPr>
              <a:t> cookbook recipe</a:t>
            </a:r>
          </a:p>
          <a:p>
            <a:endParaRPr lang="en-US" sz="3600" dirty="0">
              <a:solidFill>
                <a:schemeClr val="tx1"/>
              </a:solidFill>
              <a:latin typeface="Arial" panose="020B0604020202020204" pitchFamily="34" charset="0"/>
              <a:cs typeface="Arial" panose="020B0604020202020204" pitchFamily="34" charset="0"/>
            </a:endParaRPr>
          </a:p>
          <a:p>
            <a:r>
              <a:rPr lang="en-US" sz="3600" dirty="0">
                <a:solidFill>
                  <a:schemeClr val="tx1"/>
                </a:solidFill>
                <a:latin typeface="Arial" panose="020B0604020202020204" pitchFamily="34" charset="0"/>
                <a:cs typeface="Arial" panose="020B0604020202020204" pitchFamily="34" charset="0"/>
              </a:rPr>
              <a:t>We'll use search to update the load balancer automatically</a:t>
            </a: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00861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Chef Server and Search</a:t>
            </a:r>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pPr algn="ctr"/>
            <a:fld id="{D3C6E21F-9381-4880-84FB-1E73165A9E9D}" type="slidenum">
              <a:rPr lang="en-US" sz="1800" smtClean="0"/>
              <a:pPr algn="ctr"/>
              <a:t>16</a:t>
            </a:fld>
            <a:endParaRPr lang="en-US" sz="1800"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Text Placeholder 4"/>
          <p:cNvSpPr>
            <a:spLocks noGrp="1"/>
          </p:cNvSpPr>
          <p:nvPr>
            <p:ph type="body" sz="quarter" idx="12"/>
          </p:nvPr>
        </p:nvSpPr>
        <p:spPr>
          <a:xfrm>
            <a:off x="609600" y="6668476"/>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https://docs.chef.io/chef_search.html</a:t>
            </a:r>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095" y="2982447"/>
            <a:ext cx="1636811" cy="1745180"/>
          </a:xfrm>
          <a:prstGeom prst="rect">
            <a:avLst/>
          </a:prstGeom>
        </p:spPr>
      </p:pic>
      <p:sp>
        <p:nvSpPr>
          <p:cNvPr id="26" name="Text Placeholder 2"/>
          <p:cNvSpPr txBox="1">
            <a:spLocks/>
          </p:cNvSpPr>
          <p:nvPr/>
        </p:nvSpPr>
        <p:spPr bwMode="white">
          <a:xfrm>
            <a:off x="7249527" y="4588469"/>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a:t>Chef Server</a:t>
            </a:r>
          </a:p>
          <a:p>
            <a:endParaRPr lang="en-US" sz="2667" dirty="0"/>
          </a:p>
          <a:p>
            <a:endParaRPr lang="en-US" sz="2667" dirty="0"/>
          </a:p>
          <a:p>
            <a:endParaRPr lang="en-US" sz="4267" dirty="0"/>
          </a:p>
        </p:txBody>
      </p:sp>
      <p:sp>
        <p:nvSpPr>
          <p:cNvPr id="35" name="Text Placeholder 4"/>
          <p:cNvSpPr txBox="1">
            <a:spLocks/>
          </p:cNvSpPr>
          <p:nvPr/>
        </p:nvSpPr>
        <p:spPr bwMode="white">
          <a:xfrm>
            <a:off x="615728" y="2035285"/>
            <a:ext cx="5979629" cy="4450182"/>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Chef Server maintains a representation of all the nodes, roles, clients, etc. within our infrastructure. This information can be used to help our recipes discover other services within </a:t>
            </a:r>
            <a:r>
              <a:rPr lang="en-US" sz="3200">
                <a:solidFill>
                  <a:schemeClr val="tx1"/>
                </a:solidFill>
                <a:latin typeface="Arial" panose="020B0604020202020204" pitchFamily="34" charset="0"/>
                <a:cs typeface="Arial" panose="020B0604020202020204" pitchFamily="34" charset="0"/>
              </a:rPr>
              <a:t>our organization.</a:t>
            </a:r>
            <a:endParaRPr lang="en-US" sz="3200" dirty="0"/>
          </a:p>
        </p:txBody>
      </p:sp>
      <p:sp>
        <p:nvSpPr>
          <p:cNvPr id="36" name="Text Placeholder 4"/>
          <p:cNvSpPr txBox="1">
            <a:spLocks/>
          </p:cNvSpPr>
          <p:nvPr/>
        </p:nvSpPr>
        <p:spPr bwMode="white">
          <a:xfrm>
            <a:off x="609600" y="7364466"/>
            <a:ext cx="9563100"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https://docs.chef.io/chef_search.html#search-indexes</a:t>
            </a:r>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a:p>
        </p:txBody>
      </p:sp>
      <p:sp>
        <p:nvSpPr>
          <p:cNvPr id="6" name="TextBox 5"/>
          <p:cNvSpPr txBox="1"/>
          <p:nvPr/>
        </p:nvSpPr>
        <p:spPr bwMode="white">
          <a:xfrm>
            <a:off x="10739836" y="2035286"/>
            <a:ext cx="1593535" cy="3308624"/>
          </a:xfrm>
          <a:prstGeom prst="rect">
            <a:avLst/>
          </a:prstGeom>
          <a:solidFill>
            <a:schemeClr val="accent1">
              <a:alpha val="25000"/>
            </a:schemeClr>
          </a:solidFill>
          <a:ln w="38100">
            <a:noFill/>
          </a:ln>
        </p:spPr>
        <p:txBody>
          <a:bodyPr vert="horz" wrap="square" lIns="91440" tIns="91440" rIns="91440" bIns="91440" rtlCol="0">
            <a:normAutofit/>
          </a:bodyPr>
          <a:lstStyle/>
          <a:p>
            <a:pPr algn="ctr" fontAlgn="t"/>
            <a:r>
              <a:rPr lang="en-US" b="1" dirty="0"/>
              <a:t>node</a:t>
            </a:r>
            <a:endParaRPr lang="en-US" dirty="0"/>
          </a:p>
          <a:p>
            <a:pPr algn="ctr" fontAlgn="t"/>
            <a:endParaRPr lang="en-US" dirty="0"/>
          </a:p>
          <a:p>
            <a:pPr algn="ctr" fontAlgn="t"/>
            <a:r>
              <a:rPr lang="en-US" dirty="0"/>
              <a:t>node1</a:t>
            </a:r>
          </a:p>
          <a:p>
            <a:pPr algn="ctr" fontAlgn="t"/>
            <a:r>
              <a:rPr lang="en-US" dirty="0"/>
              <a:t>node2</a:t>
            </a:r>
          </a:p>
          <a:p>
            <a:endParaRPr lang="en-US" dirty="0"/>
          </a:p>
        </p:txBody>
      </p:sp>
      <p:sp>
        <p:nvSpPr>
          <p:cNvPr id="15" name="TextBox 14"/>
          <p:cNvSpPr txBox="1"/>
          <p:nvPr/>
        </p:nvSpPr>
        <p:spPr bwMode="white">
          <a:xfrm>
            <a:off x="12397061" y="2035286"/>
            <a:ext cx="1593535" cy="3308624"/>
          </a:xfrm>
          <a:prstGeom prst="rect">
            <a:avLst/>
          </a:prstGeom>
          <a:solidFill>
            <a:schemeClr val="accent4">
              <a:alpha val="25000"/>
            </a:schemeClr>
          </a:solidFill>
          <a:ln w="38100">
            <a:noFill/>
          </a:ln>
        </p:spPr>
        <p:txBody>
          <a:bodyPr vert="horz" wrap="square" lIns="91440" tIns="91440" rIns="91440" bIns="91440" rtlCol="0">
            <a:normAutofit/>
          </a:bodyPr>
          <a:lstStyle/>
          <a:p>
            <a:pPr algn="ctr" fontAlgn="t"/>
            <a:r>
              <a:rPr lang="en-US" b="1" dirty="0"/>
              <a:t>role</a:t>
            </a:r>
            <a:endParaRPr lang="en-US" dirty="0"/>
          </a:p>
          <a:p>
            <a:pPr algn="ctr" fontAlgn="t"/>
            <a:endParaRPr lang="en-US" dirty="0"/>
          </a:p>
          <a:p>
            <a:pPr algn="ctr" fontAlgn="t"/>
            <a:r>
              <a:rPr lang="en-US" dirty="0"/>
              <a:t>web</a:t>
            </a:r>
          </a:p>
          <a:p>
            <a:endParaRPr lang="en-US" dirty="0"/>
          </a:p>
        </p:txBody>
      </p:sp>
      <p:sp>
        <p:nvSpPr>
          <p:cNvPr id="9" name="Left Brace 8"/>
          <p:cNvSpPr/>
          <p:nvPr/>
        </p:nvSpPr>
        <p:spPr>
          <a:xfrm>
            <a:off x="8826157" y="2035285"/>
            <a:ext cx="1774111" cy="3308624"/>
          </a:xfrm>
          <a:prstGeom prst="leftBrace">
            <a:avLst>
              <a:gd name="adj1" fmla="val 8333"/>
              <a:gd name="adj2" fmla="val 48976"/>
            </a:avLst>
          </a:prstGeom>
          <a:noFill/>
          <a:ln>
            <a:solidFill>
              <a:schemeClr val="accent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TextBox 13"/>
          <p:cNvSpPr txBox="1"/>
          <p:nvPr/>
        </p:nvSpPr>
        <p:spPr bwMode="white">
          <a:xfrm>
            <a:off x="14073461" y="2046500"/>
            <a:ext cx="1593535" cy="3308624"/>
          </a:xfrm>
          <a:prstGeom prst="rect">
            <a:avLst/>
          </a:prstGeom>
          <a:solidFill>
            <a:schemeClr val="accent4">
              <a:alpha val="25000"/>
            </a:schemeClr>
          </a:solidFill>
          <a:ln w="38100">
            <a:noFill/>
          </a:ln>
        </p:spPr>
        <p:txBody>
          <a:bodyPr vert="horz" wrap="square" lIns="91440" tIns="91440" rIns="91440" bIns="91440" rtlCol="0" anchor="ctr">
            <a:normAutofit/>
          </a:bodyPr>
          <a:lstStyle/>
          <a:p>
            <a:pPr algn="ctr"/>
            <a:r>
              <a:rPr lang="en-US" b="1" dirty="0"/>
              <a:t>...</a:t>
            </a:r>
          </a:p>
        </p:txBody>
      </p:sp>
    </p:spTree>
    <p:extLst>
      <p:ext uri="{BB962C8B-B14F-4D97-AF65-F5344CB8AC3E}">
        <p14:creationId xmlns:p14="http://schemas.microsoft.com/office/powerpoint/2010/main" val="381152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Chef Server and Search</a:t>
            </a:r>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pPr algn="ctr"/>
            <a:fld id="{D3C6E21F-9381-4880-84FB-1E73165A9E9D}" type="slidenum">
              <a:rPr lang="en-US" sz="1800" smtClean="0"/>
              <a:pPr algn="ctr"/>
              <a:t>17</a:t>
            </a:fld>
            <a:endParaRPr lang="en-US" sz="1800"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5" name="Text Placeholder 4"/>
          <p:cNvSpPr txBox="1">
            <a:spLocks/>
          </p:cNvSpPr>
          <p:nvPr/>
        </p:nvSpPr>
        <p:spPr bwMode="white">
          <a:xfrm>
            <a:off x="615728" y="2035285"/>
            <a:ext cx="5979629" cy="360314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return all the nodes or a subset of nodes based on the query syntax that we provide it  through </a:t>
            </a:r>
            <a:r>
              <a:rPr lang="en-US" sz="3200" b="1" dirty="0">
                <a:solidFill>
                  <a:schemeClr val="tx1"/>
                </a:solidFill>
                <a:latin typeface="Courier New" charset="0"/>
                <a:ea typeface="Courier New" charset="0"/>
                <a:cs typeface="Courier New" charset="0"/>
              </a:rPr>
              <a:t>knife search</a:t>
            </a:r>
            <a:r>
              <a:rPr lang="en-US" sz="3200" dirty="0">
                <a:solidFill>
                  <a:schemeClr val="tx1"/>
                </a:solidFill>
                <a:latin typeface="Arial" panose="020B0604020202020204" pitchFamily="34" charset="0"/>
                <a:cs typeface="Arial" panose="020B0604020202020204" pitchFamily="34" charset="0"/>
              </a:rPr>
              <a:t> or within our recipes through </a:t>
            </a:r>
            <a:r>
              <a:rPr lang="en-US" sz="3200" b="1" dirty="0">
                <a:solidFill>
                  <a:schemeClr val="tx1"/>
                </a:solidFill>
                <a:latin typeface="Courier New" charset="0"/>
                <a:ea typeface="Courier New" charset="0"/>
                <a:cs typeface="Courier New" charset="0"/>
              </a:rPr>
              <a:t>search</a:t>
            </a:r>
            <a:r>
              <a:rPr lang="en-US" sz="3200" dirty="0">
                <a:solidFill>
                  <a:schemeClr val="tx1"/>
                </a:solidFill>
                <a:latin typeface="Arial" panose="020B0604020202020204" pitchFamily="34" charset="0"/>
                <a:cs typeface="Arial" panose="020B0604020202020204" pitchFamily="34" charset="0"/>
              </a:rPr>
              <a:t> method.</a:t>
            </a:r>
          </a:p>
          <a:p>
            <a:pPr marL="309025" lvl="1"/>
            <a:endParaRPr lang="en-US" sz="3200" dirty="0">
              <a:solidFill>
                <a:schemeClr val="tx1"/>
              </a:solidFill>
              <a:latin typeface="Arial" panose="020B0604020202020204" pitchFamily="34" charset="0"/>
              <a:cs typeface="Arial" panose="020B0604020202020204" pitchFamily="34" charset="0"/>
            </a:endParaRPr>
          </a:p>
        </p:txBody>
      </p:sp>
      <p:sp>
        <p:nvSpPr>
          <p:cNvPr id="3" name="TextBox 2"/>
          <p:cNvSpPr txBox="1"/>
          <p:nvPr/>
        </p:nvSpPr>
        <p:spPr bwMode="white">
          <a:xfrm>
            <a:off x="14272149" y="6598741"/>
            <a:ext cx="1760297" cy="626534"/>
          </a:xfrm>
          <a:prstGeom prst="rect">
            <a:avLst/>
          </a:prstGeom>
        </p:spPr>
        <p:txBody>
          <a:bodyPr vert="horz" wrap="square" lIns="91440" tIns="91440" rIns="91440" bIns="91440" rtlCol="0">
            <a:noAutofit/>
          </a:bodyPr>
          <a:lstStyle/>
          <a:p>
            <a:r>
              <a:rPr lang="en-US" sz="1800"/>
              <a:t>node1</a:t>
            </a:r>
            <a:endParaRPr lang="en-US" sz="1800" dirty="0"/>
          </a:p>
        </p:txBody>
      </p:sp>
      <p:sp>
        <p:nvSpPr>
          <p:cNvPr id="14" name="TextBox 13"/>
          <p:cNvSpPr txBox="1"/>
          <p:nvPr/>
        </p:nvSpPr>
        <p:spPr bwMode="white">
          <a:xfrm>
            <a:off x="617891" y="7225276"/>
            <a:ext cx="4621766" cy="645710"/>
          </a:xfrm>
          <a:prstGeom prst="rect">
            <a:avLst/>
          </a:prstGeom>
        </p:spPr>
        <p:txBody>
          <a:bodyPr vert="horz" wrap="square" lIns="91440" tIns="91440" rIns="91440" bIns="91440" rtlCol="0">
            <a:noAutofit/>
          </a:bodyPr>
          <a:lstStyle/>
          <a:p>
            <a:r>
              <a:rPr lang="en-US" sz="1800" dirty="0"/>
              <a:t>Find me all the </a:t>
            </a:r>
            <a:r>
              <a:rPr lang="en-US" sz="1800" b="1" i="1" dirty="0"/>
              <a:t>nodes</a:t>
            </a:r>
            <a:r>
              <a:rPr lang="en-US" sz="1800" dirty="0"/>
              <a:t> with the </a:t>
            </a:r>
            <a:r>
              <a:rPr lang="en-US" sz="1800" i="1" dirty="0">
                <a:solidFill>
                  <a:schemeClr val="accent1"/>
                </a:solidFill>
              </a:rPr>
              <a:t>role</a:t>
            </a:r>
            <a:r>
              <a:rPr lang="en-US" sz="1800" i="1" dirty="0"/>
              <a:t> </a:t>
            </a:r>
            <a:r>
              <a:rPr lang="en-US" sz="1800" dirty="0"/>
              <a:t>web</a:t>
            </a:r>
          </a:p>
        </p:txBody>
      </p:sp>
      <p:sp>
        <p:nvSpPr>
          <p:cNvPr id="21" name="TextBox 20"/>
          <p:cNvSpPr txBox="1"/>
          <p:nvPr/>
        </p:nvSpPr>
        <p:spPr bwMode="white">
          <a:xfrm>
            <a:off x="5424233" y="6508036"/>
            <a:ext cx="4532567" cy="626534"/>
          </a:xfrm>
          <a:prstGeom prst="rect">
            <a:avLst/>
          </a:prstGeom>
          <a:solidFill>
            <a:schemeClr val="tx2"/>
          </a:solidFill>
        </p:spPr>
        <p:txBody>
          <a:bodyPr vert="horz" wrap="square" lIns="91440" tIns="91440" rIns="91440" bIns="91440" rtlCol="0">
            <a:noAutofit/>
          </a:bodyPr>
          <a:lstStyle/>
          <a:p>
            <a:r>
              <a:rPr lang="en-US" sz="1800" b="1" dirty="0">
                <a:solidFill>
                  <a:schemeClr val="bg1"/>
                </a:solidFill>
                <a:latin typeface="Courier New" charset="0"/>
                <a:ea typeface="Courier New" charset="0"/>
                <a:cs typeface="Courier New" charset="0"/>
              </a:rPr>
              <a:t>knife search node name:node1</a:t>
            </a:r>
          </a:p>
        </p:txBody>
      </p:sp>
      <p:sp>
        <p:nvSpPr>
          <p:cNvPr id="23" name="TextBox 22"/>
          <p:cNvSpPr txBox="1"/>
          <p:nvPr/>
        </p:nvSpPr>
        <p:spPr bwMode="white">
          <a:xfrm>
            <a:off x="5415943" y="7244452"/>
            <a:ext cx="4540857" cy="626534"/>
          </a:xfrm>
          <a:prstGeom prst="rect">
            <a:avLst/>
          </a:prstGeom>
          <a:solidFill>
            <a:schemeClr val="tx2"/>
          </a:solidFill>
        </p:spPr>
        <p:txBody>
          <a:bodyPr vert="horz" wrap="square" lIns="91440" tIns="91440" rIns="91440" bIns="91440" rtlCol="0">
            <a:noAutofit/>
          </a:bodyPr>
          <a:lstStyle/>
          <a:p>
            <a:r>
              <a:rPr lang="en-US" sz="1800" b="1" dirty="0">
                <a:solidFill>
                  <a:schemeClr val="bg1"/>
                </a:solidFill>
                <a:latin typeface="Courier New" charset="0"/>
                <a:ea typeface="Courier New" charset="0"/>
                <a:cs typeface="Courier New" charset="0"/>
              </a:rPr>
              <a:t>knife search node </a:t>
            </a:r>
            <a:r>
              <a:rPr lang="en-US" sz="1800" b="1" dirty="0" err="1">
                <a:solidFill>
                  <a:schemeClr val="bg1"/>
                </a:solidFill>
                <a:latin typeface="Courier New" charset="0"/>
                <a:ea typeface="Courier New" charset="0"/>
                <a:cs typeface="Courier New" charset="0"/>
              </a:rPr>
              <a:t>role:web</a:t>
            </a:r>
            <a:endParaRPr lang="en-US" sz="1800" b="1" dirty="0">
              <a:solidFill>
                <a:schemeClr val="bg1"/>
              </a:solidFill>
              <a:latin typeface="Courier New" charset="0"/>
              <a:ea typeface="Courier New" charset="0"/>
              <a:cs typeface="Courier New" charset="0"/>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095" y="2982447"/>
            <a:ext cx="1636811" cy="1745180"/>
          </a:xfrm>
          <a:prstGeom prst="rect">
            <a:avLst/>
          </a:prstGeom>
        </p:spPr>
      </p:pic>
      <p:sp>
        <p:nvSpPr>
          <p:cNvPr id="27" name="Text Placeholder 2"/>
          <p:cNvSpPr txBox="1">
            <a:spLocks/>
          </p:cNvSpPr>
          <p:nvPr/>
        </p:nvSpPr>
        <p:spPr bwMode="white">
          <a:xfrm>
            <a:off x="7249527" y="4588469"/>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a:t>Chef Server</a:t>
            </a:r>
          </a:p>
          <a:p>
            <a:endParaRPr lang="en-US" sz="2667" dirty="0"/>
          </a:p>
          <a:p>
            <a:endParaRPr lang="en-US" sz="2667" dirty="0"/>
          </a:p>
          <a:p>
            <a:endParaRPr lang="en-US" sz="4267" dirty="0"/>
          </a:p>
        </p:txBody>
      </p:sp>
      <p:sp>
        <p:nvSpPr>
          <p:cNvPr id="29" name="TextBox 28"/>
          <p:cNvSpPr txBox="1"/>
          <p:nvPr/>
        </p:nvSpPr>
        <p:spPr bwMode="white">
          <a:xfrm>
            <a:off x="12397061" y="2035286"/>
            <a:ext cx="1593535" cy="3308624"/>
          </a:xfrm>
          <a:prstGeom prst="rect">
            <a:avLst/>
          </a:prstGeom>
          <a:solidFill>
            <a:schemeClr val="accent4">
              <a:alpha val="25000"/>
            </a:schemeClr>
          </a:solidFill>
          <a:ln w="38100">
            <a:noFill/>
          </a:ln>
        </p:spPr>
        <p:txBody>
          <a:bodyPr vert="horz" wrap="square" lIns="91440" tIns="91440" rIns="91440" bIns="91440" rtlCol="0">
            <a:normAutofit/>
          </a:bodyPr>
          <a:lstStyle/>
          <a:p>
            <a:pPr algn="ctr" fontAlgn="t"/>
            <a:r>
              <a:rPr lang="en-US" b="1" dirty="0"/>
              <a:t>role</a:t>
            </a:r>
            <a:endParaRPr lang="en-US" dirty="0"/>
          </a:p>
          <a:p>
            <a:pPr algn="ctr" fontAlgn="t"/>
            <a:endParaRPr lang="en-US" dirty="0"/>
          </a:p>
          <a:p>
            <a:pPr algn="ctr" fontAlgn="t"/>
            <a:r>
              <a:rPr lang="en-US" dirty="0"/>
              <a:t>web</a:t>
            </a:r>
          </a:p>
          <a:p>
            <a:endParaRPr lang="en-US" dirty="0"/>
          </a:p>
        </p:txBody>
      </p:sp>
      <p:sp>
        <p:nvSpPr>
          <p:cNvPr id="31" name="Left Brace 30"/>
          <p:cNvSpPr/>
          <p:nvPr/>
        </p:nvSpPr>
        <p:spPr>
          <a:xfrm>
            <a:off x="8826157" y="2035285"/>
            <a:ext cx="1774111" cy="3308624"/>
          </a:xfrm>
          <a:prstGeom prst="leftBrace">
            <a:avLst>
              <a:gd name="adj1" fmla="val 8333"/>
              <a:gd name="adj2" fmla="val 48976"/>
            </a:avLst>
          </a:prstGeom>
          <a:noFill/>
          <a:ln>
            <a:solidFill>
              <a:schemeClr val="accent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2" name="TextBox 31"/>
          <p:cNvSpPr txBox="1"/>
          <p:nvPr/>
        </p:nvSpPr>
        <p:spPr bwMode="white">
          <a:xfrm>
            <a:off x="14073461" y="2046500"/>
            <a:ext cx="1593535" cy="3308624"/>
          </a:xfrm>
          <a:prstGeom prst="rect">
            <a:avLst/>
          </a:prstGeom>
          <a:solidFill>
            <a:schemeClr val="accent4">
              <a:alpha val="25000"/>
            </a:schemeClr>
          </a:solidFill>
          <a:ln w="38100">
            <a:noFill/>
          </a:ln>
        </p:spPr>
        <p:txBody>
          <a:bodyPr vert="horz" wrap="square" lIns="91440" tIns="91440" rIns="91440" bIns="91440" rtlCol="0" anchor="ctr">
            <a:normAutofit/>
          </a:bodyPr>
          <a:lstStyle/>
          <a:p>
            <a:pPr algn="ctr"/>
            <a:r>
              <a:rPr lang="en-US" b="1" dirty="0"/>
              <a:t>...</a:t>
            </a:r>
          </a:p>
        </p:txBody>
      </p:sp>
      <p:sp>
        <p:nvSpPr>
          <p:cNvPr id="33" name="TextBox 32"/>
          <p:cNvSpPr txBox="1"/>
          <p:nvPr/>
        </p:nvSpPr>
        <p:spPr bwMode="white">
          <a:xfrm>
            <a:off x="10155488" y="6529024"/>
            <a:ext cx="3917973" cy="626534"/>
          </a:xfrm>
          <a:prstGeom prst="rect">
            <a:avLst/>
          </a:prstGeom>
          <a:noFill/>
          <a:ln>
            <a:solidFill>
              <a:schemeClr val="tx2"/>
            </a:solidFill>
            <a:prstDash val="sysDash"/>
          </a:ln>
        </p:spPr>
        <p:txBody>
          <a:bodyPr vert="horz" wrap="square" lIns="91440" tIns="91440" rIns="91440" bIns="91440" rtlCol="0">
            <a:noAutofit/>
          </a:bodyPr>
          <a:lstStyle/>
          <a:p>
            <a:r>
              <a:rPr lang="en-US" sz="1800" b="1" dirty="0">
                <a:solidFill>
                  <a:schemeClr val="tx2"/>
                </a:solidFill>
                <a:latin typeface="Courier New" charset="0"/>
                <a:ea typeface="Courier New" charset="0"/>
                <a:cs typeface="Courier New" charset="0"/>
              </a:rPr>
              <a:t>search('node','name:node1')</a:t>
            </a:r>
          </a:p>
        </p:txBody>
      </p:sp>
      <p:sp>
        <p:nvSpPr>
          <p:cNvPr id="34" name="TextBox 33"/>
          <p:cNvSpPr txBox="1"/>
          <p:nvPr/>
        </p:nvSpPr>
        <p:spPr bwMode="white">
          <a:xfrm>
            <a:off x="10155488" y="7241613"/>
            <a:ext cx="3917973" cy="626534"/>
          </a:xfrm>
          <a:prstGeom prst="rect">
            <a:avLst/>
          </a:prstGeom>
          <a:noFill/>
          <a:ln>
            <a:solidFill>
              <a:schemeClr val="tx2"/>
            </a:solidFill>
            <a:prstDash val="sysDash"/>
          </a:ln>
        </p:spPr>
        <p:txBody>
          <a:bodyPr vert="horz" wrap="square" lIns="91440" tIns="91440" rIns="91440" bIns="91440" rtlCol="0">
            <a:noAutofit/>
          </a:bodyPr>
          <a:lstStyle/>
          <a:p>
            <a:r>
              <a:rPr lang="en-US" sz="1800" b="1" dirty="0">
                <a:solidFill>
                  <a:schemeClr val="tx2"/>
                </a:solidFill>
                <a:latin typeface="Courier New" charset="0"/>
                <a:ea typeface="Courier New" charset="0"/>
                <a:cs typeface="Courier New" charset="0"/>
              </a:rPr>
              <a:t>search('node','</a:t>
            </a:r>
            <a:r>
              <a:rPr lang="en-US" sz="1800" b="1" dirty="0" err="1">
                <a:solidFill>
                  <a:schemeClr val="tx2"/>
                </a:solidFill>
                <a:latin typeface="Courier New" charset="0"/>
                <a:ea typeface="Courier New" charset="0"/>
                <a:cs typeface="Courier New" charset="0"/>
              </a:rPr>
              <a:t>role:web</a:t>
            </a:r>
            <a:r>
              <a:rPr lang="en-US" sz="1800" b="1" dirty="0">
                <a:solidFill>
                  <a:schemeClr val="tx2"/>
                </a:solidFill>
                <a:latin typeface="Courier New" charset="0"/>
                <a:ea typeface="Courier New" charset="0"/>
                <a:cs typeface="Courier New" charset="0"/>
              </a:rPr>
              <a:t>')</a:t>
            </a:r>
          </a:p>
        </p:txBody>
      </p:sp>
      <p:sp>
        <p:nvSpPr>
          <p:cNvPr id="36" name="TextBox 35"/>
          <p:cNvSpPr txBox="1"/>
          <p:nvPr/>
        </p:nvSpPr>
        <p:spPr bwMode="white">
          <a:xfrm>
            <a:off x="617891" y="5762291"/>
            <a:ext cx="4621766" cy="626534"/>
          </a:xfrm>
          <a:prstGeom prst="rect">
            <a:avLst/>
          </a:prstGeom>
          <a:solidFill>
            <a:schemeClr val="bg1">
              <a:lumMod val="85000"/>
            </a:schemeClr>
          </a:solidFill>
        </p:spPr>
        <p:txBody>
          <a:bodyPr vert="horz" wrap="square" lIns="91440" tIns="91440" rIns="91440" bIns="91440" rtlCol="0">
            <a:noAutofit/>
          </a:bodyPr>
          <a:lstStyle/>
          <a:p>
            <a:pPr algn="ctr"/>
            <a:r>
              <a:rPr lang="en-US" sz="2000" b="1" dirty="0"/>
              <a:t>Query</a:t>
            </a:r>
          </a:p>
        </p:txBody>
      </p:sp>
      <p:sp>
        <p:nvSpPr>
          <p:cNvPr id="37" name="TextBox 36"/>
          <p:cNvSpPr txBox="1"/>
          <p:nvPr/>
        </p:nvSpPr>
        <p:spPr bwMode="white">
          <a:xfrm>
            <a:off x="5424233" y="5757878"/>
            <a:ext cx="4532567" cy="626534"/>
          </a:xfrm>
          <a:prstGeom prst="rect">
            <a:avLst/>
          </a:prstGeom>
          <a:solidFill>
            <a:schemeClr val="bg1">
              <a:lumMod val="85000"/>
            </a:schemeClr>
          </a:solidFill>
        </p:spPr>
        <p:txBody>
          <a:bodyPr vert="horz" wrap="square" lIns="91440" tIns="91440" rIns="91440" bIns="91440" rtlCol="0">
            <a:noAutofit/>
          </a:bodyPr>
          <a:lstStyle/>
          <a:p>
            <a:pPr algn="ctr"/>
            <a:r>
              <a:rPr lang="en-US" sz="2000" b="1" dirty="0"/>
              <a:t>knife search command</a:t>
            </a:r>
          </a:p>
        </p:txBody>
      </p:sp>
      <p:sp>
        <p:nvSpPr>
          <p:cNvPr id="38" name="TextBox 37"/>
          <p:cNvSpPr txBox="1"/>
          <p:nvPr/>
        </p:nvSpPr>
        <p:spPr bwMode="white">
          <a:xfrm>
            <a:off x="10155488" y="5778629"/>
            <a:ext cx="3917973" cy="626534"/>
          </a:xfrm>
          <a:prstGeom prst="rect">
            <a:avLst/>
          </a:prstGeom>
          <a:solidFill>
            <a:schemeClr val="bg1">
              <a:lumMod val="85000"/>
            </a:schemeClr>
          </a:solidFill>
        </p:spPr>
        <p:txBody>
          <a:bodyPr vert="horz" wrap="square" lIns="91440" tIns="91440" rIns="91440" bIns="91440" rtlCol="0">
            <a:noAutofit/>
          </a:bodyPr>
          <a:lstStyle/>
          <a:p>
            <a:pPr algn="ctr"/>
            <a:r>
              <a:rPr lang="en-US" sz="2000" b="1" dirty="0"/>
              <a:t>search method</a:t>
            </a:r>
          </a:p>
        </p:txBody>
      </p:sp>
      <p:sp>
        <p:nvSpPr>
          <p:cNvPr id="44" name="TextBox 43"/>
          <p:cNvSpPr txBox="1"/>
          <p:nvPr/>
        </p:nvSpPr>
        <p:spPr bwMode="white">
          <a:xfrm>
            <a:off x="10739836" y="2035286"/>
            <a:ext cx="1593535" cy="3308624"/>
          </a:xfrm>
          <a:prstGeom prst="rect">
            <a:avLst/>
          </a:prstGeom>
          <a:solidFill>
            <a:schemeClr val="accent1">
              <a:alpha val="25000"/>
            </a:schemeClr>
          </a:solidFill>
          <a:ln w="38100">
            <a:noFill/>
          </a:ln>
        </p:spPr>
        <p:txBody>
          <a:bodyPr vert="horz" wrap="square" lIns="91440" tIns="91440" rIns="91440" bIns="91440" rtlCol="0">
            <a:normAutofit/>
          </a:bodyPr>
          <a:lstStyle/>
          <a:p>
            <a:pPr algn="ctr" fontAlgn="t"/>
            <a:r>
              <a:rPr lang="en-US" b="1" dirty="0"/>
              <a:t>node</a:t>
            </a:r>
            <a:endParaRPr lang="en-US" dirty="0"/>
          </a:p>
          <a:p>
            <a:pPr algn="ctr" fontAlgn="t"/>
            <a:endParaRPr lang="en-US" dirty="0"/>
          </a:p>
          <a:p>
            <a:pPr algn="ctr" fontAlgn="t"/>
            <a:r>
              <a:rPr lang="en-US" dirty="0"/>
              <a:t>node1</a:t>
            </a:r>
          </a:p>
          <a:p>
            <a:pPr algn="ctr" fontAlgn="t"/>
            <a:r>
              <a:rPr lang="en-US" dirty="0"/>
              <a:t>node2</a:t>
            </a:r>
          </a:p>
          <a:p>
            <a:endParaRPr lang="en-US" dirty="0"/>
          </a:p>
        </p:txBody>
      </p:sp>
      <p:sp>
        <p:nvSpPr>
          <p:cNvPr id="45" name="TextBox 44"/>
          <p:cNvSpPr txBox="1"/>
          <p:nvPr/>
        </p:nvSpPr>
        <p:spPr bwMode="white">
          <a:xfrm>
            <a:off x="14272149" y="5757878"/>
            <a:ext cx="1760298" cy="626534"/>
          </a:xfrm>
          <a:prstGeom prst="rect">
            <a:avLst/>
          </a:prstGeom>
          <a:solidFill>
            <a:schemeClr val="bg1">
              <a:lumMod val="85000"/>
            </a:schemeClr>
          </a:solidFill>
        </p:spPr>
        <p:txBody>
          <a:bodyPr vert="horz" wrap="square" lIns="91440" tIns="91440" rIns="91440" bIns="91440" rtlCol="0">
            <a:noAutofit/>
          </a:bodyPr>
          <a:lstStyle/>
          <a:p>
            <a:pPr algn="ctr"/>
            <a:r>
              <a:rPr lang="en-US" sz="2000" b="1" dirty="0"/>
              <a:t>results</a:t>
            </a:r>
          </a:p>
        </p:txBody>
      </p:sp>
      <p:sp>
        <p:nvSpPr>
          <p:cNvPr id="46" name="TextBox 45"/>
          <p:cNvSpPr txBox="1"/>
          <p:nvPr/>
        </p:nvSpPr>
        <p:spPr bwMode="white">
          <a:xfrm>
            <a:off x="617891" y="6508036"/>
            <a:ext cx="4621766" cy="626534"/>
          </a:xfrm>
          <a:prstGeom prst="rect">
            <a:avLst/>
          </a:prstGeom>
        </p:spPr>
        <p:txBody>
          <a:bodyPr vert="horz" wrap="square" lIns="91440" tIns="91440" rIns="91440" bIns="91440" rtlCol="0">
            <a:noAutofit/>
          </a:bodyPr>
          <a:lstStyle/>
          <a:p>
            <a:r>
              <a:rPr lang="en-US" sz="1800" dirty="0"/>
              <a:t>Find me all the </a:t>
            </a:r>
            <a:r>
              <a:rPr lang="en-US" sz="1800" b="1" i="1" dirty="0"/>
              <a:t>nodes</a:t>
            </a:r>
            <a:r>
              <a:rPr lang="en-US" sz="1800" dirty="0"/>
              <a:t> with the </a:t>
            </a:r>
            <a:r>
              <a:rPr lang="en-US" sz="1800" i="1" dirty="0">
                <a:solidFill>
                  <a:schemeClr val="accent1"/>
                </a:solidFill>
              </a:rPr>
              <a:t>name</a:t>
            </a:r>
            <a:r>
              <a:rPr lang="en-US" sz="1800" i="1" dirty="0"/>
              <a:t> </a:t>
            </a:r>
            <a:r>
              <a:rPr lang="en-US" sz="1800" dirty="0"/>
              <a:t>node1</a:t>
            </a:r>
          </a:p>
        </p:txBody>
      </p:sp>
      <p:sp>
        <p:nvSpPr>
          <p:cNvPr id="47" name="TextBox 46"/>
          <p:cNvSpPr txBox="1"/>
          <p:nvPr/>
        </p:nvSpPr>
        <p:spPr bwMode="white">
          <a:xfrm>
            <a:off x="14265234" y="7236950"/>
            <a:ext cx="1760297" cy="626534"/>
          </a:xfrm>
          <a:prstGeom prst="rect">
            <a:avLst/>
          </a:prstGeom>
        </p:spPr>
        <p:txBody>
          <a:bodyPr vert="horz" wrap="square" lIns="91440" tIns="91440" rIns="91440" bIns="91440" rtlCol="0">
            <a:noAutofit/>
          </a:bodyPr>
          <a:lstStyle/>
          <a:p>
            <a:r>
              <a:rPr lang="en-US" sz="1800" dirty="0"/>
              <a:t>node1, node2</a:t>
            </a:r>
          </a:p>
        </p:txBody>
      </p:sp>
    </p:spTree>
    <p:extLst>
      <p:ext uri="{BB962C8B-B14F-4D97-AF65-F5344CB8AC3E}">
        <p14:creationId xmlns:p14="http://schemas.microsoft.com/office/powerpoint/2010/main" val="159639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Syntax</a:t>
            </a:r>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pPr algn="ctr"/>
            <a:fld id="{D3C6E21F-9381-4880-84FB-1E73165A9E9D}" type="slidenum">
              <a:rPr lang="en-US" sz="1800" smtClean="0"/>
              <a:pPr algn="ctr"/>
              <a:t>18</a:t>
            </a:fld>
            <a:endParaRPr lang="en-US" sz="1800"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p>
          <a:p>
            <a:pPr lvl="1"/>
            <a:endParaRPr lang="en-US" sz="3600" dirty="0"/>
          </a:p>
          <a:p>
            <a:pPr lvl="1"/>
            <a:r>
              <a:rPr lang="en-US" sz="3600" dirty="0">
                <a:solidFill>
                  <a:schemeClr val="accent1"/>
                </a:solidFill>
              </a:rPr>
              <a:t>key</a:t>
            </a:r>
            <a:r>
              <a:rPr lang="en-US" sz="3600" dirty="0"/>
              <a:t>:search_pattern</a:t>
            </a:r>
          </a:p>
          <a:p>
            <a:pPr lvl="1"/>
            <a:endParaRPr lang="en-US" sz="3600" dirty="0"/>
          </a:p>
          <a:p>
            <a:pPr lvl="1"/>
            <a:r>
              <a:rPr lang="en-US" sz="3600" dirty="0"/>
              <a:t>...where key is a field name that is found in the JSON description of an indexable object on the Chef server (node, role, environment, </a:t>
            </a:r>
            <a:r>
              <a:rPr lang="en-US" sz="3600" dirty="0" err="1"/>
              <a:t>databag</a:t>
            </a:r>
            <a:r>
              <a:rPr lang="en-US" sz="3600" dirty="0"/>
              <a:t>) and search_pattern defines what will be searched for</a:t>
            </a:r>
          </a:p>
          <a:p>
            <a:pPr lvl="1"/>
            <a:r>
              <a:rPr lang="en-US" sz="3600" dirty="0"/>
              <a:t>The search criteria "*:*" returns every node</a:t>
            </a:r>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3318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72531"/>
            <a:ext cx="14423693" cy="5949493"/>
          </a:xfrm>
        </p:spPr>
        <p:txBody>
          <a:bodyPr/>
          <a:lstStyle/>
          <a:p>
            <a:r>
              <a:rPr lang="en-US" sz="1400" dirty="0">
                <a:latin typeface="Courier New"/>
                <a:cs typeface="Courier New"/>
              </a:rPr>
              <a:t>Node Name:   node1</a:t>
            </a:r>
          </a:p>
          <a:p>
            <a:r>
              <a:rPr lang="en-US" sz="1400" dirty="0">
                <a:latin typeface="Courier New"/>
                <a:cs typeface="Courier New"/>
              </a:rPr>
              <a:t>Environment: _default</a:t>
            </a:r>
          </a:p>
          <a:p>
            <a:r>
              <a:rPr lang="en-US" sz="1400" dirty="0">
                <a:latin typeface="Courier New"/>
                <a:cs typeface="Courier New"/>
              </a:rPr>
              <a:t>FQDN:        WIN-DCK5NTVVLBH</a:t>
            </a:r>
          </a:p>
          <a:p>
            <a:r>
              <a:rPr lang="en-US" sz="1400" dirty="0">
                <a:latin typeface="Courier New"/>
                <a:cs typeface="Courier New"/>
              </a:rPr>
              <a:t>IP:          34.196.63.231</a:t>
            </a:r>
          </a:p>
          <a:p>
            <a:r>
              <a:rPr lang="en-US" sz="1400" dirty="0">
                <a:latin typeface="Courier New"/>
                <a:cs typeface="Courier New"/>
              </a:rPr>
              <a:t>Run List:    role[web]</a:t>
            </a:r>
          </a:p>
          <a:p>
            <a:r>
              <a:rPr lang="en-US" sz="1400" dirty="0">
                <a:latin typeface="Courier New"/>
                <a:cs typeface="Courier New"/>
              </a:rPr>
              <a:t>Roles:       web, base</a:t>
            </a:r>
          </a:p>
          <a:p>
            <a:r>
              <a:rPr lang="en-US" sz="1400" dirty="0">
                <a:latin typeface="Courier New"/>
                <a:cs typeface="Courier New"/>
              </a:rPr>
              <a:t>Recipes:     </a:t>
            </a:r>
            <a:r>
              <a:rPr lang="en-US" sz="1400" dirty="0" err="1">
                <a:latin typeface="Courier New"/>
                <a:cs typeface="Courier New"/>
              </a:rPr>
              <a:t>my_chef_client</a:t>
            </a:r>
            <a:r>
              <a:rPr lang="en-US" sz="1400" dirty="0">
                <a:latin typeface="Courier New"/>
                <a:cs typeface="Courier New"/>
              </a:rPr>
              <a:t>, </a:t>
            </a:r>
            <a:r>
              <a:rPr lang="en-US" sz="1400" dirty="0" err="1">
                <a:latin typeface="Courier New"/>
                <a:cs typeface="Courier New"/>
              </a:rPr>
              <a:t>my_chef_client</a:t>
            </a:r>
            <a:r>
              <a:rPr lang="en-US" sz="1400" dirty="0">
                <a:latin typeface="Courier New"/>
                <a:cs typeface="Courier New"/>
              </a:rPr>
              <a:t>::default, </a:t>
            </a:r>
            <a:r>
              <a:rPr lang="en-US" sz="1400" dirty="0" err="1">
                <a:latin typeface="Courier New"/>
                <a:cs typeface="Courier New"/>
              </a:rPr>
              <a:t>myiis</a:t>
            </a:r>
            <a:r>
              <a:rPr lang="en-US" sz="1400" dirty="0">
                <a:latin typeface="Courier New"/>
                <a:cs typeface="Courier New"/>
              </a:rPr>
              <a:t>, </a:t>
            </a:r>
            <a:r>
              <a:rPr lang="en-US" sz="1400" dirty="0" err="1">
                <a:latin typeface="Courier New"/>
                <a:cs typeface="Courier New"/>
              </a:rPr>
              <a:t>myiis</a:t>
            </a:r>
            <a:r>
              <a:rPr lang="en-US" sz="1400" dirty="0">
                <a:latin typeface="Courier New"/>
                <a:cs typeface="Courier New"/>
              </a:rPr>
              <a:t>::default, chef-client::default, chef-client::task, </a:t>
            </a:r>
            <a:r>
              <a:rPr lang="en-US" sz="1400" dirty="0" err="1">
                <a:latin typeface="Courier New"/>
                <a:cs typeface="Courier New"/>
              </a:rPr>
              <a:t>myiis</a:t>
            </a:r>
            <a:r>
              <a:rPr lang="en-US" sz="1400" dirty="0">
                <a:latin typeface="Courier New"/>
                <a:cs typeface="Courier New"/>
              </a:rPr>
              <a:t>::server</a:t>
            </a:r>
          </a:p>
          <a:p>
            <a:r>
              <a:rPr lang="en-US" sz="1400" dirty="0">
                <a:latin typeface="Courier New"/>
                <a:cs typeface="Courier New"/>
              </a:rPr>
              <a:t>Platform:    windows 6.3.9600</a:t>
            </a:r>
          </a:p>
          <a:p>
            <a:r>
              <a:rPr lang="en-US" sz="1400" dirty="0">
                <a:latin typeface="Courier New"/>
                <a:cs typeface="Courier New"/>
              </a:rPr>
              <a:t>Tags:</a:t>
            </a:r>
          </a:p>
          <a:p>
            <a:endParaRPr lang="en-US" sz="1400" dirty="0">
              <a:latin typeface="Courier New"/>
              <a:cs typeface="Courier New"/>
            </a:endParaRPr>
          </a:p>
          <a:p>
            <a:r>
              <a:rPr lang="en-US" sz="1400" dirty="0">
                <a:latin typeface="Courier New"/>
                <a:cs typeface="Courier New"/>
              </a:rPr>
              <a:t>Node Name:   node2</a:t>
            </a:r>
          </a:p>
          <a:p>
            <a:r>
              <a:rPr lang="en-US" sz="1400" dirty="0">
                <a:latin typeface="Courier New"/>
                <a:cs typeface="Courier New"/>
              </a:rPr>
              <a:t>Environment: _default</a:t>
            </a:r>
          </a:p>
          <a:p>
            <a:r>
              <a:rPr lang="en-US" sz="1400" dirty="0">
                <a:latin typeface="Courier New"/>
                <a:cs typeface="Courier New"/>
              </a:rPr>
              <a:t>FQDN:        WIN-DCK5NTVVLBH</a:t>
            </a:r>
          </a:p>
          <a:p>
            <a:r>
              <a:rPr lang="en-US" sz="1400" dirty="0">
                <a:latin typeface="Courier New"/>
                <a:cs typeface="Courier New"/>
              </a:rPr>
              <a:t>IP:          34.196.104.17</a:t>
            </a:r>
          </a:p>
          <a:p>
            <a:r>
              <a:rPr lang="en-US" sz="1400" dirty="0">
                <a:latin typeface="Courier New"/>
                <a:cs typeface="Courier New"/>
              </a:rPr>
              <a:t>Run List:    role[web]</a:t>
            </a:r>
          </a:p>
          <a:p>
            <a:r>
              <a:rPr lang="en-US" sz="1400" dirty="0">
                <a:latin typeface="Courier New"/>
                <a:cs typeface="Courier New"/>
              </a:rPr>
              <a:t>Roles:       web, base</a:t>
            </a:r>
          </a:p>
          <a:p>
            <a:r>
              <a:rPr lang="en-US" sz="1400" dirty="0">
                <a:latin typeface="Courier New"/>
                <a:cs typeface="Courier New"/>
              </a:rPr>
              <a:t>Recipes:     </a:t>
            </a:r>
            <a:r>
              <a:rPr lang="en-US" sz="1400" dirty="0" err="1">
                <a:latin typeface="Courier New"/>
                <a:cs typeface="Courier New"/>
              </a:rPr>
              <a:t>my_chef_client</a:t>
            </a:r>
            <a:r>
              <a:rPr lang="en-US" sz="1400" dirty="0">
                <a:latin typeface="Courier New"/>
                <a:cs typeface="Courier New"/>
              </a:rPr>
              <a:t>, </a:t>
            </a:r>
            <a:r>
              <a:rPr lang="en-US" sz="1400" dirty="0" err="1">
                <a:latin typeface="Courier New"/>
                <a:cs typeface="Courier New"/>
              </a:rPr>
              <a:t>my_chef_client</a:t>
            </a:r>
            <a:r>
              <a:rPr lang="en-US" sz="1400" dirty="0">
                <a:latin typeface="Courier New"/>
                <a:cs typeface="Courier New"/>
              </a:rPr>
              <a:t>::default, </a:t>
            </a:r>
            <a:r>
              <a:rPr lang="en-US" sz="1400" dirty="0" err="1">
                <a:latin typeface="Courier New"/>
                <a:cs typeface="Courier New"/>
              </a:rPr>
              <a:t>myiis</a:t>
            </a:r>
            <a:r>
              <a:rPr lang="en-US" sz="1400" dirty="0">
                <a:latin typeface="Courier New"/>
                <a:cs typeface="Courier New"/>
              </a:rPr>
              <a:t>, </a:t>
            </a:r>
            <a:r>
              <a:rPr lang="en-US" sz="1400" dirty="0" err="1">
                <a:latin typeface="Courier New"/>
                <a:cs typeface="Courier New"/>
              </a:rPr>
              <a:t>myiis</a:t>
            </a:r>
            <a:r>
              <a:rPr lang="en-US" sz="1400" dirty="0">
                <a:latin typeface="Courier New"/>
                <a:cs typeface="Courier New"/>
              </a:rPr>
              <a:t>::default, chef-client::default, chef-client::task, </a:t>
            </a:r>
            <a:r>
              <a:rPr lang="en-US" sz="1400" dirty="0" err="1">
                <a:latin typeface="Courier New"/>
                <a:cs typeface="Courier New"/>
              </a:rPr>
              <a:t>myiis</a:t>
            </a:r>
            <a:r>
              <a:rPr lang="en-US" sz="1400" dirty="0">
                <a:latin typeface="Courier New"/>
                <a:cs typeface="Courier New"/>
              </a:rPr>
              <a:t>::server</a:t>
            </a:r>
          </a:p>
          <a:p>
            <a:r>
              <a:rPr lang="en-US" sz="1400" dirty="0">
                <a:latin typeface="Courier New"/>
                <a:cs typeface="Courier New"/>
              </a:rPr>
              <a:t>Platform:    windows 6.3.9600</a:t>
            </a:r>
          </a:p>
          <a:p>
            <a:r>
              <a:rPr lang="en-US" sz="1400" dirty="0">
                <a:latin typeface="Courier New"/>
                <a:cs typeface="Courier New"/>
              </a:rPr>
              <a:t>Tags:</a:t>
            </a:r>
            <a:endParaRPr lang="en-US" sz="1400" b="1" dirty="0">
              <a:latin typeface="Courier New"/>
              <a:cs typeface="Courier New"/>
            </a:endParaRPr>
          </a:p>
        </p:txBody>
      </p:sp>
      <p:sp>
        <p:nvSpPr>
          <p:cNvPr id="3" name="Title 2"/>
          <p:cNvSpPr>
            <a:spLocks noGrp="1"/>
          </p:cNvSpPr>
          <p:nvPr>
            <p:ph type="title"/>
          </p:nvPr>
        </p:nvSpPr>
        <p:spPr/>
        <p:txBody>
          <a:bodyPr>
            <a:normAutofit/>
          </a:bodyPr>
          <a:lstStyle/>
          <a:p>
            <a:r>
              <a:rPr lang="en-US" dirty="0"/>
              <a:t>GL: View Information for All Nodes</a:t>
            </a:r>
          </a:p>
        </p:txBody>
      </p:sp>
      <p:sp>
        <p:nvSpPr>
          <p:cNvPr id="4" name="Text Placeholder 3"/>
          <p:cNvSpPr>
            <a:spLocks noGrp="1"/>
          </p:cNvSpPr>
          <p:nvPr>
            <p:ph type="body" sz="quarter" idx="11"/>
          </p:nvPr>
        </p:nvSpPr>
        <p:spPr/>
        <p:txBody>
          <a:bodyPr/>
          <a:lstStyle/>
          <a:p>
            <a:r>
              <a:rPr lang="en-US" b="1" dirty="0">
                <a:latin typeface="Courier New"/>
                <a:cs typeface="Courier New"/>
              </a:rPr>
              <a:t>&gt; knife search node "*:*"</a:t>
            </a:r>
          </a:p>
        </p:txBody>
      </p:sp>
      <p:sp>
        <p:nvSpPr>
          <p:cNvPr id="7" name="Slide Number Placeholder 3"/>
          <p:cNvSpPr>
            <a:spLocks noGrp="1"/>
          </p:cNvSpPr>
          <p:nvPr>
            <p:ph type="sldNum" sz="quarter" idx="4294967295"/>
          </p:nvPr>
        </p:nvSpPr>
        <p:spPr>
          <a:xfrm>
            <a:off x="6325704" y="8627993"/>
            <a:ext cx="3657600" cy="486833"/>
          </a:xfrm>
          <a:prstGeom prst="rect">
            <a:avLst/>
          </a:prstGeom>
        </p:spPr>
        <p:txBody>
          <a:bodyPr/>
          <a:lstStyle/>
          <a:p>
            <a:pPr algn="ctr"/>
            <a:fld id="{2D3AC244-EF0F-45B5-99B7-04DF836D954E}" type="slidenum">
              <a:rPr lang="en-US" sz="1800" smtClean="0"/>
              <a:pPr algn="ctr"/>
              <a:t>19</a:t>
            </a:fld>
            <a:endParaRPr lang="en-US" sz="1800" dirty="0"/>
          </a:p>
        </p:txBody>
      </p:sp>
      <p:sp>
        <p:nvSpPr>
          <p:cNvPr id="8" name="Footer Placeholder 4"/>
          <p:cNvSpPr>
            <a:spLocks noGrp="1"/>
          </p:cNvSpPr>
          <p:nvPr>
            <p:ph type="ftr" sz="quarter" idx="4294967295"/>
          </p:nvPr>
        </p:nvSpPr>
        <p:spPr>
          <a:xfrm>
            <a:off x="286872" y="8498541"/>
            <a:ext cx="5719482" cy="588622"/>
          </a:xfrm>
          <a:prstGeom prst="rect">
            <a:avLst/>
          </a:prstGeom>
        </p:spPr>
        <p:txBody>
          <a:bodyPr/>
          <a:lstStyle/>
          <a:p>
            <a:pPr algn="l"/>
            <a:r>
              <a:rPr lang="en-US" sz="1800" dirty="0">
                <a:solidFill>
                  <a:srgbClr val="7D868C"/>
                </a:solidFill>
              </a:rPr>
              <a:t>©</a:t>
            </a:r>
            <a:r>
              <a:rPr lang="is-IS" sz="1800" dirty="0">
                <a:solidFill>
                  <a:srgbClr val="7D868C"/>
                </a:solidFill>
              </a:rPr>
              <a:t>2018</a:t>
            </a:r>
            <a:r>
              <a:rPr lang="en-US" sz="1800" dirty="0">
                <a:solidFill>
                  <a:srgbClr val="7D868C"/>
                </a:solidFill>
              </a:rPr>
              <a:t> Chef Software Inc</a:t>
            </a:r>
            <a:r>
              <a:rPr lang="en-US" sz="1800" dirty="0"/>
              <a:t>.</a:t>
            </a:r>
          </a:p>
        </p:txBody>
      </p:sp>
    </p:spTree>
    <p:extLst>
      <p:ext uri="{BB962C8B-B14F-4D97-AF65-F5344CB8AC3E}">
        <p14:creationId xmlns:p14="http://schemas.microsoft.com/office/powerpoint/2010/main" val="107734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4294967295"/>
          </p:nvPr>
        </p:nvSpPr>
        <p:spPr>
          <a:xfrm>
            <a:off x="7935976" y="8589968"/>
            <a:ext cx="282448" cy="486833"/>
          </a:xfrm>
          <a:prstGeom prst="rect">
            <a:avLst/>
          </a:prstGeom>
        </p:spPr>
        <p:txBody>
          <a:bodyPr/>
          <a:lstStyle/>
          <a:p>
            <a:fld id="{D3C6E21F-9381-4880-84FB-1E73165A9E9D}" type="slidenum">
              <a:rPr lang="en-US" sz="1800"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a:t>Build a search into your recipe code</a:t>
            </a:r>
          </a:p>
          <a:p>
            <a:pPr marL="918610" lvl="1" indent="-609585">
              <a:buFont typeface="Wingdings" panose="05000000000000000000" pitchFamily="2" charset="2"/>
              <a:buChar char="Ø"/>
            </a:pPr>
            <a:r>
              <a:rPr lang="en-US" dirty="0"/>
              <a:t>Create a Ruby Array and Ruby Hash</a:t>
            </a:r>
          </a:p>
          <a:p>
            <a:pPr marL="918610" lvl="1" indent="-609585">
              <a:buFont typeface="Wingdings" panose="05000000000000000000" pitchFamily="2" charset="2"/>
              <a:buChar char="Ø"/>
            </a:pPr>
            <a:r>
              <a:rPr lang="en-US" dirty="0"/>
              <a:t>Create load balancer cookbook that dynamically finds nodes with an assigned role</a:t>
            </a:r>
          </a:p>
          <a:p>
            <a:pPr marL="309025" lvl="1"/>
            <a:endParaRPr lang="en-US" dirty="0"/>
          </a:p>
          <a:p>
            <a:pPr lvl="1"/>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42455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412575"/>
          </a:xfrm>
        </p:spPr>
        <p:txBody>
          <a:bodyPr/>
          <a:lstStyle/>
          <a:p>
            <a:r>
              <a:rPr lang="en-US" dirty="0">
                <a:latin typeface="Courier New"/>
                <a:cs typeface="Courier New"/>
              </a:rPr>
              <a:t>node1:</a:t>
            </a:r>
          </a:p>
          <a:p>
            <a:r>
              <a:rPr lang="en-US" dirty="0">
                <a:latin typeface="Courier New"/>
                <a:cs typeface="Courier New"/>
              </a:rPr>
              <a:t>  </a:t>
            </a:r>
            <a:r>
              <a:rPr lang="en-US" dirty="0" err="1">
                <a:latin typeface="Courier New"/>
                <a:cs typeface="Courier New"/>
              </a:rPr>
              <a:t>cloud.public_hostname</a:t>
            </a:r>
            <a:r>
              <a:rPr lang="en-US" dirty="0">
                <a:latin typeface="Courier New"/>
                <a:cs typeface="Courier New"/>
              </a:rPr>
              <a:t>: ec2-34-196-63-231.compute-1.amazonaws.com</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a:t>
            </a:r>
            <a:r>
              <a:rPr lang="en-US" dirty="0" err="1">
                <a:latin typeface="Courier New"/>
                <a:cs typeface="Courier New"/>
              </a:rPr>
              <a:t>cloud.public_hostname</a:t>
            </a:r>
            <a:r>
              <a:rPr lang="en-US" dirty="0">
                <a:latin typeface="Courier New"/>
                <a:cs typeface="Courier New"/>
              </a:rPr>
              <a:t>: ec2-34-196-104-17.compute-1.amazonaws.com</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GL: Narrow the Search for all Web Nodes</a:t>
            </a:r>
          </a:p>
        </p:txBody>
      </p:sp>
      <p:sp>
        <p:nvSpPr>
          <p:cNvPr id="4" name="Text Placeholder 3"/>
          <p:cNvSpPr>
            <a:spLocks noGrp="1"/>
          </p:cNvSpPr>
          <p:nvPr>
            <p:ph type="body" sz="quarter" idx="11"/>
          </p:nvPr>
        </p:nvSpPr>
        <p:spPr/>
        <p:txBody>
          <a:bodyPr/>
          <a:lstStyle/>
          <a:p>
            <a:r>
              <a:rPr lang="en-US" sz="3200" b="1" dirty="0">
                <a:latin typeface="Courier New"/>
                <a:cs typeface="Courier New"/>
              </a:rPr>
              <a:t>&gt; knife search node "</a:t>
            </a:r>
            <a:r>
              <a:rPr lang="en-US" sz="3200" b="1" dirty="0" err="1">
                <a:latin typeface="Courier New"/>
                <a:cs typeface="Courier New"/>
              </a:rPr>
              <a:t>role:</a:t>
            </a:r>
            <a:r>
              <a:rPr lang="en-US" sz="3200" dirty="0" err="1">
                <a:latin typeface="Courier New"/>
                <a:cs typeface="Courier New"/>
              </a:rPr>
              <a:t>web</a:t>
            </a:r>
            <a:r>
              <a:rPr lang="en-US" sz="3200" b="1" dirty="0">
                <a:latin typeface="Courier New"/>
                <a:cs typeface="Courier New"/>
              </a:rPr>
              <a:t>" -a </a:t>
            </a:r>
            <a:r>
              <a:rPr lang="en-US" sz="2800" dirty="0" err="1">
                <a:latin typeface="Courier New" panose="02070309020205020404" pitchFamily="49" charset="0"/>
                <a:cs typeface="Courier New" panose="02070309020205020404" pitchFamily="49" charset="0"/>
              </a:rPr>
              <a:t>cloud.public_hostname</a:t>
            </a:r>
            <a:endParaRPr lang="en-US" sz="3200" b="1" dirty="0">
              <a:latin typeface="Courier New"/>
              <a:cs typeface="Courier New"/>
            </a:endParaRPr>
          </a:p>
        </p:txBody>
      </p:sp>
      <p:sp>
        <p:nvSpPr>
          <p:cNvPr id="8" name="Slide Number Placeholder 3"/>
          <p:cNvSpPr>
            <a:spLocks noGrp="1"/>
          </p:cNvSpPr>
          <p:nvPr>
            <p:ph type="sldNum" sz="quarter" idx="4294967295"/>
          </p:nvPr>
        </p:nvSpPr>
        <p:spPr>
          <a:xfrm>
            <a:off x="6325704" y="8627993"/>
            <a:ext cx="3657600" cy="486833"/>
          </a:xfrm>
          <a:prstGeom prst="rect">
            <a:avLst/>
          </a:prstGeom>
        </p:spPr>
        <p:txBody>
          <a:bodyPr/>
          <a:lstStyle/>
          <a:p>
            <a:pPr algn="ctr"/>
            <a:fld id="{2D3AC244-EF0F-45B5-99B7-04DF836D954E}" type="slidenum">
              <a:rPr lang="en-US" sz="1800" smtClean="0"/>
              <a:pPr algn="ctr"/>
              <a:t>20</a:t>
            </a:fld>
            <a:endParaRPr lang="en-US" sz="1800" dirty="0"/>
          </a:p>
        </p:txBody>
      </p:sp>
      <p:sp>
        <p:nvSpPr>
          <p:cNvPr id="9" name="Footer Placeholder 4"/>
          <p:cNvSpPr>
            <a:spLocks noGrp="1"/>
          </p:cNvSpPr>
          <p:nvPr>
            <p:ph type="ftr" sz="quarter" idx="4294967295"/>
          </p:nvPr>
        </p:nvSpPr>
        <p:spPr>
          <a:xfrm>
            <a:off x="286872" y="8498541"/>
            <a:ext cx="5719482" cy="588622"/>
          </a:xfrm>
          <a:prstGeom prst="rect">
            <a:avLst/>
          </a:prstGeom>
        </p:spPr>
        <p:txBody>
          <a:bodyPr/>
          <a:lstStyle/>
          <a:p>
            <a:pPr algn="l"/>
            <a:r>
              <a:rPr lang="en-US" sz="1800" dirty="0">
                <a:solidFill>
                  <a:srgbClr val="7D868C"/>
                </a:solidFill>
              </a:rPr>
              <a:t>©</a:t>
            </a:r>
            <a:r>
              <a:rPr lang="is-IS" sz="1800" dirty="0">
                <a:solidFill>
                  <a:srgbClr val="7D868C"/>
                </a:solidFill>
              </a:rPr>
              <a:t>2018</a:t>
            </a:r>
            <a:r>
              <a:rPr lang="en-US" sz="1800" dirty="0">
                <a:solidFill>
                  <a:srgbClr val="7D868C"/>
                </a:solidFill>
              </a:rPr>
              <a:t> Chef Software Inc</a:t>
            </a:r>
            <a:r>
              <a:rPr lang="en-US" sz="1800" dirty="0"/>
              <a:t>.</a:t>
            </a:r>
          </a:p>
        </p:txBody>
      </p:sp>
    </p:spTree>
    <p:extLst>
      <p:ext uri="{BB962C8B-B14F-4D97-AF65-F5344CB8AC3E}">
        <p14:creationId xmlns:p14="http://schemas.microsoft.com/office/powerpoint/2010/main" val="83248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Syntax within a Recipe</a:t>
            </a:r>
          </a:p>
        </p:txBody>
      </p:sp>
      <p:sp>
        <p:nvSpPr>
          <p:cNvPr id="3" name="Content Placeholder 2"/>
          <p:cNvSpPr>
            <a:spLocks noGrp="1"/>
          </p:cNvSpPr>
          <p:nvPr>
            <p:ph sz="quarter" idx="10"/>
          </p:nvPr>
        </p:nvSpPr>
        <p:spPr>
          <a:xfrm>
            <a:off x="609914" y="1348277"/>
            <a:ext cx="14934855" cy="1062473"/>
          </a:xfrm>
        </p:spPr>
        <p:txBody>
          <a:bodyPr anchor="ctr">
            <a:normAutofit/>
          </a:bodyPr>
          <a:lstStyle/>
          <a:p>
            <a:r>
              <a:rPr lang="en-US" sz="4300" b="1" dirty="0" err="1">
                <a:latin typeface="Courier New" panose="02070309020205020404" pitchFamily="49" charset="0"/>
                <a:cs typeface="Courier New" panose="02070309020205020404" pitchFamily="49" charset="0"/>
              </a:rPr>
              <a:t>all_web_nodes</a:t>
            </a:r>
            <a:r>
              <a:rPr lang="en-US" sz="4300" b="1" dirty="0">
                <a:latin typeface="Courier New" panose="02070309020205020404" pitchFamily="49" charset="0"/>
                <a:cs typeface="Courier New" panose="02070309020205020404" pitchFamily="49" charset="0"/>
              </a:rPr>
              <a:t> = search(</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node</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a:t>
            </a:r>
            <a:r>
              <a:rPr lang="uk-UA" sz="4300" b="1" dirty="0">
                <a:latin typeface="Courier New" panose="02070309020205020404" pitchFamily="49" charset="0"/>
                <a:cs typeface="Courier New" panose="02070309020205020404" pitchFamily="49" charset="0"/>
              </a:rPr>
              <a:t>'</a:t>
            </a:r>
            <a:r>
              <a:rPr lang="en-US" sz="4300" b="1" dirty="0" err="1">
                <a:latin typeface="Courier New" panose="02070309020205020404" pitchFamily="49" charset="0"/>
                <a:cs typeface="Courier New" panose="02070309020205020404" pitchFamily="49" charset="0"/>
              </a:rPr>
              <a:t>role:web</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a:t>
            </a:r>
          </a:p>
        </p:txBody>
      </p:sp>
      <p:sp>
        <p:nvSpPr>
          <p:cNvPr id="5" name="Content Placeholder 4"/>
          <p:cNvSpPr>
            <a:spLocks noGrp="1"/>
          </p:cNvSpPr>
          <p:nvPr>
            <p:ph sz="quarter" idx="12"/>
          </p:nvPr>
        </p:nvSpPr>
        <p:spPr>
          <a:xfrm>
            <a:off x="609913" y="4066668"/>
            <a:ext cx="14934888" cy="3061897"/>
          </a:xfrm>
        </p:spPr>
        <p:txBody>
          <a:bodyPr/>
          <a:lstStyle/>
          <a:p>
            <a:r>
              <a:rPr lang="en-US" b="1" dirty="0"/>
              <a:t>Search</a:t>
            </a:r>
            <a:r>
              <a:rPr lang="en-US" dirty="0"/>
              <a:t> the Chef Server for all </a:t>
            </a:r>
            <a:r>
              <a:rPr lang="en-US" b="1" dirty="0"/>
              <a:t>nodes </a:t>
            </a:r>
            <a:r>
              <a:rPr lang="en-US" dirty="0"/>
              <a:t>that have the </a:t>
            </a:r>
            <a:r>
              <a:rPr lang="en-US" b="1" dirty="0"/>
              <a:t>role</a:t>
            </a:r>
            <a:r>
              <a:rPr lang="en-US" dirty="0"/>
              <a:t> equal to </a:t>
            </a:r>
            <a:r>
              <a:rPr lang="en-US" b="1" dirty="0"/>
              <a:t>'web</a:t>
            </a:r>
            <a:r>
              <a:rPr lang="en-US" dirty="0"/>
              <a:t>' and store the results into a local variable named '</a:t>
            </a:r>
            <a:r>
              <a:rPr lang="en-US" b="1" dirty="0" err="1"/>
              <a:t>all_web_nodes</a:t>
            </a:r>
            <a:r>
              <a:rPr lang="en-US" dirty="0"/>
              <a:t>'.</a:t>
            </a:r>
          </a:p>
        </p:txBody>
      </p:sp>
      <p:sp>
        <p:nvSpPr>
          <p:cNvPr id="22" name="Footer Placeholder 2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73301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Syntax within a Recipe</a:t>
            </a:r>
          </a:p>
        </p:txBody>
      </p:sp>
      <p:sp>
        <p:nvSpPr>
          <p:cNvPr id="3" name="Content Placeholder 2"/>
          <p:cNvSpPr>
            <a:spLocks noGrp="1"/>
          </p:cNvSpPr>
          <p:nvPr>
            <p:ph sz="quarter" idx="10"/>
          </p:nvPr>
        </p:nvSpPr>
        <p:spPr>
          <a:xfrm>
            <a:off x="609914" y="1348277"/>
            <a:ext cx="14934855" cy="1010629"/>
          </a:xfrm>
        </p:spPr>
        <p:txBody>
          <a:bodyPr anchor="ctr">
            <a:normAutofit/>
          </a:bodyPr>
          <a:lstStyle/>
          <a:p>
            <a:r>
              <a:rPr lang="en-US" sz="4300" b="1" dirty="0" err="1">
                <a:latin typeface="Courier New" panose="02070309020205020404" pitchFamily="49" charset="0"/>
                <a:cs typeface="Courier New" panose="02070309020205020404" pitchFamily="49" charset="0"/>
              </a:rPr>
              <a:t>all_web_nodes</a:t>
            </a:r>
            <a:r>
              <a:rPr lang="en-US" sz="4300" b="1" dirty="0">
                <a:latin typeface="Courier New" panose="02070309020205020404" pitchFamily="49" charset="0"/>
                <a:cs typeface="Courier New" panose="02070309020205020404" pitchFamily="49" charset="0"/>
              </a:rPr>
              <a:t> = search(</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node</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a:t>
            </a:r>
            <a:r>
              <a:rPr lang="uk-UA" sz="4300" b="1" dirty="0">
                <a:latin typeface="Courier New" panose="02070309020205020404" pitchFamily="49" charset="0"/>
                <a:cs typeface="Courier New" panose="02070309020205020404" pitchFamily="49" charset="0"/>
              </a:rPr>
              <a:t>'</a:t>
            </a:r>
            <a:r>
              <a:rPr lang="en-US" sz="4300" b="1" dirty="0" err="1">
                <a:latin typeface="Courier New" panose="02070309020205020404" pitchFamily="49" charset="0"/>
                <a:cs typeface="Courier New" panose="02070309020205020404" pitchFamily="49" charset="0"/>
              </a:rPr>
              <a:t>role:web</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a:t>
            </a:r>
          </a:p>
        </p:txBody>
      </p:sp>
      <p:sp>
        <p:nvSpPr>
          <p:cNvPr id="22" name="Footer Placeholder 2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p:txBody>
          <a:bodyPr/>
          <a:lstStyle/>
          <a:p>
            <a:fld id="{D3C6E21F-9381-4880-84FB-1E73165A9E9D}" type="slidenum">
              <a:rPr lang="en-US" smtClean="0"/>
              <a:pPr/>
              <a:t>22</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a:t>assigns the value of the </a:t>
            </a:r>
          </a:p>
          <a:p>
            <a:r>
              <a:rPr lang="en-US" b="1" dirty="0"/>
              <a:t>operation on the right </a:t>
            </a:r>
          </a:p>
          <a:p>
            <a:r>
              <a:rPr lang="en-US" b="1" dirty="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a:t>the search criteria - </a:t>
            </a:r>
            <a:r>
              <a:rPr lang="en-US" b="1" dirty="0" err="1"/>
              <a:t>key:value</a:t>
            </a:r>
            <a:endParaRPr lang="en-US" b="1" dirty="0"/>
          </a:p>
        </p:txBody>
      </p:sp>
    </p:spTree>
    <p:extLst>
      <p:ext uri="{BB962C8B-B14F-4D97-AF65-F5344CB8AC3E}">
        <p14:creationId xmlns:p14="http://schemas.microsoft.com/office/powerpoint/2010/main" val="291839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Edit the </a:t>
            </a:r>
            <a:r>
              <a:rPr lang="en-US" dirty="0" err="1"/>
              <a:t>myiis_lb</a:t>
            </a:r>
            <a:r>
              <a:rPr lang="en-US" dirty="0"/>
              <a:t> Default Recipe</a:t>
            </a:r>
          </a:p>
        </p:txBody>
      </p:sp>
      <p:sp>
        <p:nvSpPr>
          <p:cNvPr id="3" name="Content Placeholder 2"/>
          <p:cNvSpPr>
            <a:spLocks noGrp="1"/>
          </p:cNvSpPr>
          <p:nvPr>
            <p:ph sz="quarter" idx="10"/>
          </p:nvPr>
        </p:nvSpPr>
        <p:spPr>
          <a:xfrm>
            <a:off x="1121104" y="2035927"/>
            <a:ext cx="14423693" cy="6039127"/>
          </a:xfrm>
        </p:spPr>
        <p:txBody>
          <a:bodyPr>
            <a:normAutofit fontScale="47500" lnSpcReduction="20000"/>
          </a:bodyPr>
          <a:lstStyle/>
          <a:p>
            <a:r>
              <a:rPr lang="en-US" dirty="0" err="1">
                <a:latin typeface="Courier New"/>
                <a:cs typeface="Courier New"/>
              </a:rPr>
              <a:t>all_web_nodes</a:t>
            </a:r>
            <a:r>
              <a:rPr lang="en-US" dirty="0">
                <a:latin typeface="Courier New"/>
                <a:cs typeface="Courier New"/>
              </a:rPr>
              <a:t> = search('node', '</a:t>
            </a:r>
            <a:r>
              <a:rPr lang="en-US" dirty="0" err="1">
                <a:latin typeface="Courier New"/>
                <a:cs typeface="Courier New"/>
              </a:rPr>
              <a:t>role:web</a:t>
            </a:r>
            <a:r>
              <a:rPr lang="en-US" dirty="0">
                <a:latin typeface="Courier New"/>
                <a:cs typeface="Courier New"/>
              </a:rPr>
              <a:t>')</a:t>
            </a:r>
          </a:p>
          <a:p>
            <a:endParaRPr lang="en-US" dirty="0">
              <a:latin typeface="Courier New"/>
              <a:cs typeface="Courier New"/>
            </a:endParaRPr>
          </a:p>
          <a:p>
            <a:r>
              <a:rPr lang="en-US" dirty="0">
                <a:latin typeface="Courier New"/>
                <a:cs typeface="Courier New"/>
              </a:rPr>
              <a:t>members = []</a:t>
            </a:r>
          </a:p>
          <a:p>
            <a:endParaRPr lang="en-US" dirty="0">
              <a:latin typeface="Courier New"/>
              <a:cs typeface="Courier New"/>
            </a:endParaRPr>
          </a:p>
          <a:p>
            <a:r>
              <a:rPr lang="en-US" dirty="0" err="1">
                <a:latin typeface="Courier New"/>
                <a:cs typeface="Courier New"/>
              </a:rPr>
              <a:t>all_web_nodes.each</a:t>
            </a:r>
            <a:r>
              <a:rPr lang="en-US" dirty="0">
                <a:latin typeface="Courier New"/>
                <a:cs typeface="Courier New"/>
              </a:rPr>
              <a:t> do |</a:t>
            </a:r>
            <a:r>
              <a:rPr lang="en-US" dirty="0" err="1">
                <a:latin typeface="Courier New"/>
                <a:cs typeface="Courier New"/>
              </a:rPr>
              <a:t>web_node</a:t>
            </a:r>
            <a:r>
              <a:rPr lang="en-US" dirty="0">
                <a:latin typeface="Courier New"/>
                <a:cs typeface="Courier New"/>
              </a:rPr>
              <a:t>|</a:t>
            </a:r>
          </a:p>
          <a:p>
            <a:r>
              <a:rPr lang="en-US" dirty="0">
                <a:latin typeface="Courier New"/>
                <a:cs typeface="Courier New"/>
              </a:rPr>
              <a:t>  member = {</a:t>
            </a:r>
          </a:p>
          <a:p>
            <a:r>
              <a:rPr lang="en-US" dirty="0">
                <a:latin typeface="Courier New"/>
                <a:cs typeface="Courier New"/>
              </a:rPr>
              <a:t>    'address' =&gt; </a:t>
            </a:r>
            <a:r>
              <a:rPr lang="en-US" dirty="0" err="1">
                <a:latin typeface="Courier New"/>
                <a:cs typeface="Courier New"/>
              </a:rPr>
              <a:t>web_node</a:t>
            </a:r>
            <a:r>
              <a:rPr lang="en-US" dirty="0">
                <a:latin typeface="Courier New"/>
                <a:cs typeface="Courier New"/>
              </a:rPr>
              <a:t>['cloud']['</a:t>
            </a:r>
            <a:r>
              <a:rPr lang="en-US" dirty="0" err="1">
                <a:latin typeface="Courier New"/>
                <a:cs typeface="Courier New"/>
              </a:rPr>
              <a:t>public_hostname</a:t>
            </a:r>
            <a:r>
              <a:rPr lang="en-US" dirty="0">
                <a:latin typeface="Courier New"/>
                <a:cs typeface="Courier New"/>
              </a:rPr>
              <a:t>'],</a:t>
            </a:r>
          </a:p>
          <a:p>
            <a:r>
              <a:rPr lang="en-US" dirty="0">
                <a:latin typeface="Courier New"/>
                <a:cs typeface="Courier New"/>
              </a:rPr>
              <a:t>    'weight' =&gt; 100,</a:t>
            </a:r>
          </a:p>
          <a:p>
            <a:r>
              <a:rPr lang="en-US" dirty="0">
                <a:latin typeface="Courier New"/>
                <a:cs typeface="Courier New"/>
              </a:rPr>
              <a:t>    'port' =&gt; 80,</a:t>
            </a:r>
          </a:p>
          <a:p>
            <a:r>
              <a:rPr lang="en-US" dirty="0">
                <a:latin typeface="Courier New"/>
                <a:cs typeface="Courier New"/>
              </a:rPr>
              <a:t>    '</a:t>
            </a:r>
            <a:r>
              <a:rPr lang="en-US" dirty="0" err="1">
                <a:latin typeface="Courier New"/>
                <a:cs typeface="Courier New"/>
              </a:rPr>
              <a:t>ssl_port</a:t>
            </a:r>
            <a:r>
              <a:rPr lang="en-US" dirty="0">
                <a:latin typeface="Courier New"/>
                <a:cs typeface="Courier New"/>
              </a:rPr>
              <a:t>' =&gt; 80</a:t>
            </a:r>
          </a:p>
          <a:p>
            <a:r>
              <a:rPr lang="en-US" dirty="0">
                <a:latin typeface="Courier New"/>
                <a:cs typeface="Courier New"/>
              </a:rPr>
              <a:t>  }</a:t>
            </a:r>
          </a:p>
          <a:p>
            <a:r>
              <a:rPr lang="en-US" dirty="0">
                <a:latin typeface="Courier New"/>
                <a:cs typeface="Courier New"/>
              </a:rPr>
              <a:t>  </a:t>
            </a:r>
            <a:r>
              <a:rPr lang="en-US" dirty="0" err="1">
                <a:latin typeface="Courier New"/>
                <a:cs typeface="Courier New"/>
              </a:rPr>
              <a:t>members.push</a:t>
            </a:r>
            <a:r>
              <a:rPr lang="en-US" dirty="0">
                <a:latin typeface="Courier New"/>
                <a:cs typeface="Courier New"/>
              </a:rPr>
              <a:t>(member)</a:t>
            </a:r>
          </a:p>
          <a:p>
            <a:r>
              <a:rPr lang="en-US" dirty="0">
                <a:latin typeface="Courier New"/>
                <a:cs typeface="Courier New"/>
              </a:rPr>
              <a:t>end</a:t>
            </a:r>
          </a:p>
          <a:p>
            <a:endParaRPr lang="en-US" dirty="0">
              <a:latin typeface="Courier New"/>
              <a:cs typeface="Courier New"/>
            </a:endParaRPr>
          </a:p>
          <a:p>
            <a:r>
              <a:rPr lang="en-US" dirty="0" err="1">
                <a:latin typeface="Courier New"/>
                <a:cs typeface="Courier New"/>
              </a:rPr>
              <a:t>node.default</a:t>
            </a:r>
            <a:r>
              <a:rPr lang="en-US" dirty="0">
                <a:latin typeface="Courier New"/>
                <a:cs typeface="Courier New"/>
              </a:rPr>
              <a:t>['</a:t>
            </a:r>
            <a:r>
              <a:rPr lang="en-US" dirty="0" err="1">
                <a:latin typeface="Courier New"/>
                <a:cs typeface="Courier New"/>
              </a:rPr>
              <a:t>iis-lb</a:t>
            </a:r>
            <a:r>
              <a:rPr lang="en-US" dirty="0">
                <a:latin typeface="Courier New"/>
                <a:cs typeface="Courier New"/>
              </a:rPr>
              <a:t>']['members'] = members</a:t>
            </a:r>
          </a:p>
          <a:p>
            <a:endParaRPr lang="en-US" dirty="0">
              <a:latin typeface="Courier New"/>
              <a:cs typeface="Courier New"/>
            </a:endParaRPr>
          </a:p>
          <a:p>
            <a:r>
              <a:rPr lang="en-US" dirty="0" err="1">
                <a:latin typeface="Courier New"/>
                <a:cs typeface="Courier New"/>
              </a:rPr>
              <a:t>include_recipe</a:t>
            </a:r>
            <a:r>
              <a:rPr lang="en-US" dirty="0">
                <a:latin typeface="Courier New"/>
                <a:cs typeface="Courier New"/>
              </a:rPr>
              <a:t> '</a:t>
            </a:r>
            <a:r>
              <a:rPr lang="en-US" dirty="0" err="1">
                <a:latin typeface="Courier New"/>
                <a:cs typeface="Courier New"/>
              </a:rPr>
              <a:t>iis-lb</a:t>
            </a:r>
            <a:r>
              <a:rPr lang="en-US" dirty="0">
                <a:latin typeface="Courier New"/>
                <a:cs typeface="Courier New"/>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a:cs typeface="Courier New"/>
              </a:rPr>
              <a:t>~\chef-repo\cookbooks\</a:t>
            </a:r>
            <a:r>
              <a:rPr lang="en-US" dirty="0" err="1">
                <a:latin typeface="Courier New"/>
                <a:cs typeface="Courier New"/>
              </a:rPr>
              <a:t>myiis_lb</a:t>
            </a:r>
            <a:r>
              <a:rPr lang="en-US" dirty="0">
                <a:latin typeface="Courier New"/>
                <a:cs typeface="Courier New"/>
              </a:rPr>
              <a:t>\recipes\</a:t>
            </a:r>
            <a:r>
              <a:rPr lang="en-US" dirty="0" err="1">
                <a:latin typeface="Courier New"/>
                <a:cs typeface="Courier New"/>
              </a:rPr>
              <a:t>default.rb</a:t>
            </a:r>
            <a:endParaRPr lang="en-US" dirty="0">
              <a:latin typeface="Courier New"/>
              <a:cs typeface="Courier New"/>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
        <p:nvSpPr>
          <p:cNvPr id="9" name="Text Placeholder 6"/>
          <p:cNvSpPr>
            <a:spLocks noGrp="1"/>
          </p:cNvSpPr>
          <p:nvPr>
            <p:ph type="body" sz="quarter" idx="13"/>
          </p:nvPr>
        </p:nvSpPr>
        <p:spPr>
          <a:xfrm>
            <a:off x="1135042" y="2035927"/>
            <a:ext cx="14404273" cy="4909160"/>
          </a:xfrm>
        </p:spPr>
        <p:txBody>
          <a:bodyPr/>
          <a:lstStyle/>
          <a:p>
            <a:endParaRPr lang="en-US" dirty="0"/>
          </a:p>
        </p:txBody>
      </p:sp>
    </p:spTree>
    <p:extLst>
      <p:ext uri="{BB962C8B-B14F-4D97-AF65-F5344CB8AC3E}">
        <p14:creationId xmlns:p14="http://schemas.microsoft.com/office/powerpoint/2010/main" val="162655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Load Balancer</a:t>
            </a:r>
          </a:p>
        </p:txBody>
      </p:sp>
      <p:sp>
        <p:nvSpPr>
          <p:cNvPr id="3" name="Text Placeholder 2"/>
          <p:cNvSpPr>
            <a:spLocks noGrp="1"/>
          </p:cNvSpPr>
          <p:nvPr>
            <p:ph type="body" sz="quarter" idx="10"/>
          </p:nvPr>
        </p:nvSpPr>
        <p:spPr/>
        <p:txBody>
          <a:bodyPr>
            <a:normAutofit fontScale="85000" lnSpcReduction="10000"/>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web servers</a:t>
            </a:r>
          </a:p>
          <a:p>
            <a:pPr marL="380990" indent="-380990">
              <a:buFont typeface="Wingdings" charset="2"/>
              <a:buChar char="q"/>
            </a:pPr>
            <a:r>
              <a:rPr lang="en-US" dirty="0"/>
              <a:t>Upload cookbook to Chef Server</a:t>
            </a:r>
          </a:p>
          <a:p>
            <a:pPr marL="380990" indent="-380990">
              <a:buFont typeface="Wingdings" charset="2"/>
              <a:buChar char="q"/>
            </a:pPr>
            <a:r>
              <a:rPr lang="en-US" dirty="0"/>
              <a:t>Create '</a:t>
            </a:r>
            <a:r>
              <a:rPr lang="en-US" dirty="0" err="1"/>
              <a:t>load_balancer</a:t>
            </a:r>
            <a:r>
              <a:rPr lang="en-US" dirty="0"/>
              <a:t>' that includes the 'base' role</a:t>
            </a:r>
          </a:p>
          <a:p>
            <a:pPr marL="380990" indent="-380990">
              <a:buFont typeface="Wingdings" charset="2"/>
              <a:buChar char="q"/>
            </a:pPr>
            <a:r>
              <a:rPr lang="en-US" dirty="0"/>
              <a:t>Bootstrap a new node </a:t>
            </a:r>
            <a:r>
              <a:rPr lang="en-US" smtClean="0"/>
              <a:t>(lb1) </a:t>
            </a:r>
            <a:r>
              <a:rPr lang="en-US" dirty="0"/>
              <a:t>that runs the load balancer cookbook (via '</a:t>
            </a:r>
            <a:r>
              <a:rPr lang="en-US" dirty="0" err="1"/>
              <a:t>load_balancer</a:t>
            </a:r>
            <a:r>
              <a:rPr lang="en-US" dirty="0"/>
              <a:t>' role)</a:t>
            </a:r>
          </a:p>
        </p:txBody>
      </p:sp>
      <p:sp>
        <p:nvSpPr>
          <p:cNvPr id="4" name="Content Placeholder 3"/>
          <p:cNvSpPr>
            <a:spLocks noGrp="1"/>
          </p:cNvSpPr>
          <p:nvPr>
            <p:ph sz="quarter" idx="11"/>
          </p:nvPr>
        </p:nvSpPr>
        <p:spPr/>
        <p:txBody>
          <a:bodyPr/>
          <a:lstStyle/>
          <a:p>
            <a:r>
              <a:rPr lang="en-US" dirty="0"/>
              <a:t>Adding a load balancer will allow us to better grow our infrastructure.</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0886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Upload the Cookbook</a:t>
            </a:r>
          </a:p>
        </p:txBody>
      </p:sp>
      <p:sp>
        <p:nvSpPr>
          <p:cNvPr id="3" name="Subtitle 2"/>
          <p:cNvSpPr>
            <a:spLocks noGrp="1"/>
          </p:cNvSpPr>
          <p:nvPr>
            <p:ph type="subTitle" idx="1"/>
          </p:nvPr>
        </p:nvSpPr>
        <p:spPr/>
        <p:txBody>
          <a:bodyPr/>
          <a:lstStyle/>
          <a:p>
            <a:pPr marL="609585" indent="-609585">
              <a:buFont typeface="Wingdings" charset="2"/>
              <a:buChar char="q"/>
            </a:pPr>
            <a:r>
              <a:rPr lang="en-US" dirty="0"/>
              <a:t>Upload the cookbook to the Chef Server</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0321"/>
            <a:ext cx="14423693" cy="4984124"/>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compat_resource</a:t>
            </a:r>
            <a:r>
              <a:rPr lang="en-US" dirty="0">
                <a:latin typeface="Courier New" panose="02070309020205020404" pitchFamily="49" charset="0"/>
                <a:cs typeface="Courier New" panose="02070309020205020404" pitchFamily="49" charset="0"/>
              </a:rPr>
              <a:t> (12.16.3)</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a:t>
            </a:r>
            <a:r>
              <a:rPr lang="en-US" dirty="0">
                <a:latin typeface="Courier New" panose="02070309020205020404" pitchFamily="49" charset="0"/>
                <a:cs typeface="Courier New" panose="02070309020205020404" pitchFamily="49" charset="0"/>
              </a:rPr>
              <a:t> (5.0.5)</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(0.2.4)</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 (0.1.0) from source at .</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ohai</a:t>
            </a:r>
            <a:r>
              <a:rPr lang="en-US" dirty="0">
                <a:latin typeface="Courier New" panose="02070309020205020404" pitchFamily="49" charset="0"/>
                <a:cs typeface="Courier New" panose="02070309020205020404" pitchFamily="49" charset="0"/>
              </a:rPr>
              <a:t> (4.2.3)</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 (3.1.0)</a:t>
            </a:r>
          </a:p>
          <a:p>
            <a:r>
              <a:rPr lang="en-US" dirty="0">
                <a:latin typeface="Courier New" panose="02070309020205020404" pitchFamily="49" charset="0"/>
                <a:cs typeface="Courier New" panose="02070309020205020404" pitchFamily="49" charset="0"/>
              </a:rPr>
              <a:t>Using windows (2.1.1)</a:t>
            </a:r>
          </a:p>
        </p:txBody>
      </p:sp>
      <p:sp>
        <p:nvSpPr>
          <p:cNvPr id="3" name="Title 2"/>
          <p:cNvSpPr>
            <a:spLocks noGrp="1"/>
          </p:cNvSpPr>
          <p:nvPr>
            <p:ph type="title"/>
          </p:nvPr>
        </p:nvSpPr>
        <p:spPr/>
        <p:txBody>
          <a:bodyPr/>
          <a:lstStyle/>
          <a:p>
            <a:r>
              <a:rPr lang="en-US" dirty="0"/>
              <a:t>Lab: Install Cookbook Dependencies</a:t>
            </a:r>
          </a:p>
        </p:txBody>
      </p:sp>
      <p:sp>
        <p:nvSpPr>
          <p:cNvPr id="4" name="Text Placeholder 3"/>
          <p:cNvSpPr>
            <a:spLocks noGrp="1"/>
          </p:cNvSpPr>
          <p:nvPr>
            <p:ph type="body" sz="quarter" idx="11"/>
          </p:nvPr>
        </p:nvSpPr>
        <p:spPr>
          <a:xfrm>
            <a:off x="1121104" y="1337149"/>
            <a:ext cx="14422528" cy="1254188"/>
          </a:xfrm>
        </p:spPr>
        <p:txBody>
          <a:bodyPr/>
          <a:lstStyle/>
          <a:p>
            <a:r>
              <a:rPr lang="en-US" dirty="0">
                <a:latin typeface="Courier New" panose="02070309020205020404" pitchFamily="49" charset="0"/>
                <a:cs typeface="Courier New" panose="02070309020205020404" pitchFamily="49" charset="0"/>
              </a:rPr>
              <a:t>&gt; cd ~\chef-repo\cookbooks\</a:t>
            </a:r>
            <a:r>
              <a:rPr lang="en-US" dirty="0" err="1">
                <a:latin typeface="Courier New" panose="02070309020205020404" pitchFamily="49" charset="0"/>
                <a:cs typeface="Courier New" panose="02070309020205020404" pitchFamily="49" charset="0"/>
              </a:rPr>
              <a:t>myiis_lb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berks install</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7" name="Rectangle 6"/>
          <p:cNvSpPr/>
          <p:nvPr/>
        </p:nvSpPr>
        <p:spPr bwMode="auto">
          <a:xfrm>
            <a:off x="1111693" y="3738543"/>
            <a:ext cx="14431939" cy="39759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303778"/>
          </a:xfrm>
        </p:spPr>
        <p:txBody>
          <a:bodyPr/>
          <a:lstStyle/>
          <a:p>
            <a:r>
              <a:rPr lang="en-US" sz="2000" dirty="0">
                <a:latin typeface="Courier New" panose="02070309020205020404" pitchFamily="49" charset="0"/>
                <a:cs typeface="Courier New" panose="02070309020205020404" pitchFamily="49" charset="0"/>
              </a:rPr>
              <a:t>Skipping </a:t>
            </a:r>
            <a:r>
              <a:rPr lang="en-US" sz="2000" dirty="0" err="1">
                <a:latin typeface="Courier New" panose="02070309020205020404" pitchFamily="49" charset="0"/>
                <a:cs typeface="Courier New" panose="02070309020205020404" pitchFamily="49" charset="0"/>
              </a:rPr>
              <a:t>compat_resource</a:t>
            </a:r>
            <a:r>
              <a:rPr lang="en-US" sz="2000" dirty="0">
                <a:latin typeface="Courier New" panose="02070309020205020404" pitchFamily="49" charset="0"/>
                <a:cs typeface="Courier New" panose="02070309020205020404" pitchFamily="49" charset="0"/>
              </a:rPr>
              <a:t> (12.16.3) (frozen)</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a:t>
            </a:r>
            <a:r>
              <a:rPr lang="en-US" sz="2000" dirty="0">
                <a:latin typeface="Courier New" panose="02070309020205020404" pitchFamily="49" charset="0"/>
                <a:cs typeface="Courier New" panose="02070309020205020404" pitchFamily="49" charset="0"/>
              </a:rPr>
              <a:t> (5.0.5) to: 'https://api.chef.io:443/organizations/</a:t>
            </a:r>
            <a:r>
              <a:rPr lang="en-US" sz="2000" dirty="0" err="1">
                <a:latin typeface="Courier New" panose="02070309020205020404" pitchFamily="49" charset="0"/>
                <a:cs typeface="Courier New" panose="02070309020205020404" pitchFamily="49" charset="0"/>
              </a:rPr>
              <a:t>awesomestudent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iis-lb</a:t>
            </a:r>
            <a:r>
              <a:rPr lang="en-US" sz="2000" dirty="0">
                <a:latin typeface="Courier New" panose="02070309020205020404" pitchFamily="49" charset="0"/>
                <a:cs typeface="Courier New" panose="02070309020205020404" pitchFamily="49" charset="0"/>
              </a:rPr>
              <a:t> (0.2.4) to: 'https://api.chef.io:443/organizations/</a:t>
            </a:r>
            <a:r>
              <a:rPr lang="en-US" sz="2000" dirty="0" err="1">
                <a:latin typeface="Courier New" panose="02070309020205020404" pitchFamily="49" charset="0"/>
                <a:cs typeface="Courier New" panose="02070309020205020404" pitchFamily="49" charset="0"/>
              </a:rPr>
              <a:t>awesomestudent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myiis_lb</a:t>
            </a:r>
            <a:r>
              <a:rPr lang="en-US" sz="2000" dirty="0">
                <a:latin typeface="Courier New" panose="02070309020205020404" pitchFamily="49" charset="0"/>
                <a:cs typeface="Courier New" panose="02070309020205020404" pitchFamily="49" charset="0"/>
              </a:rPr>
              <a:t> (</a:t>
            </a:r>
            <a:r>
              <a:rPr lang="nb-NO" sz="2000" dirty="0">
                <a:latin typeface="Courier New" panose="02070309020205020404" pitchFamily="49" charset="0"/>
                <a:cs typeface="Courier New" panose="02070309020205020404" pitchFamily="49" charset="0"/>
              </a:rPr>
              <a:t>0.1.0</a:t>
            </a:r>
            <a:r>
              <a:rPr lang="en-US" sz="2000" dirty="0">
                <a:latin typeface="Courier New" panose="02070309020205020404" pitchFamily="49" charset="0"/>
                <a:cs typeface="Courier New" panose="02070309020205020404" pitchFamily="49" charset="0"/>
              </a:rPr>
              <a:t>) to: 'https://api.chef.io:443/organizations/</a:t>
            </a:r>
            <a:r>
              <a:rPr lang="en-US" sz="2000" dirty="0" err="1">
                <a:latin typeface="Courier New" panose="02070309020205020404" pitchFamily="49" charset="0"/>
                <a:cs typeface="Courier New" panose="02070309020205020404" pitchFamily="49" charset="0"/>
              </a:rPr>
              <a:t>awesomestudent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Skipping </a:t>
            </a:r>
            <a:r>
              <a:rPr lang="en-US" sz="2000" dirty="0" err="1">
                <a:latin typeface="Courier New" panose="02070309020205020404" pitchFamily="49" charset="0"/>
                <a:cs typeface="Courier New" panose="02070309020205020404" pitchFamily="49" charset="0"/>
              </a:rPr>
              <a:t>ohai</a:t>
            </a:r>
            <a:r>
              <a:rPr lang="en-US" sz="2000" dirty="0">
                <a:latin typeface="Courier New" panose="02070309020205020404" pitchFamily="49" charset="0"/>
                <a:cs typeface="Courier New" panose="02070309020205020404" pitchFamily="49" charset="0"/>
              </a:rPr>
              <a:t> (4.2.3) (frozen)</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webpi</a:t>
            </a:r>
            <a:r>
              <a:rPr lang="en-US" sz="2000" dirty="0">
                <a:latin typeface="Courier New" panose="02070309020205020404" pitchFamily="49" charset="0"/>
                <a:cs typeface="Courier New" panose="02070309020205020404" pitchFamily="49" charset="0"/>
              </a:rPr>
              <a:t> (3.1.0) to: 'https://api.chef.io:443/organizations/</a:t>
            </a:r>
            <a:r>
              <a:rPr lang="en-US" sz="2000" dirty="0" err="1">
                <a:latin typeface="Courier New" panose="02070309020205020404" pitchFamily="49" charset="0"/>
                <a:cs typeface="Courier New" panose="02070309020205020404" pitchFamily="49" charset="0"/>
              </a:rPr>
              <a:t>awesomestudent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Skipping windows (2.1.1) (frozen)</a:t>
            </a:r>
          </a:p>
        </p:txBody>
      </p:sp>
      <p:sp>
        <p:nvSpPr>
          <p:cNvPr id="3" name="Title 2"/>
          <p:cNvSpPr>
            <a:spLocks noGrp="1"/>
          </p:cNvSpPr>
          <p:nvPr>
            <p:ph type="title"/>
          </p:nvPr>
        </p:nvSpPr>
        <p:spPr/>
        <p:txBody>
          <a:bodyPr/>
          <a:lstStyle/>
          <a:p>
            <a:r>
              <a:rPr lang="en-US" dirty="0"/>
              <a:t>Lab: Upload </a:t>
            </a:r>
            <a:r>
              <a:rPr lang="en-US"/>
              <a:t>the Cookbook to Chef Server</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berks upload</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mr-IN" sz="2000" dirty="0" err="1">
                <a:latin typeface="Courier New" panose="02070309020205020404" pitchFamily="49" charset="0"/>
                <a:cs typeface="Courier New" panose="02070309020205020404" pitchFamily="49" charset="0"/>
              </a:rPr>
              <a:t>chef-client</a:t>
            </a:r>
            <a:r>
              <a:rPr lang="mr-IN" sz="2000" dirty="0">
                <a:latin typeface="Courier New" panose="02070309020205020404" pitchFamily="49" charset="0"/>
                <a:cs typeface="Courier New" panose="02070309020205020404" pitchFamily="49" charset="0"/>
              </a:rPr>
              <a:t>       7.1.0</a:t>
            </a:r>
          </a:p>
          <a:p>
            <a:r>
              <a:rPr lang="mr-IN" sz="2000" dirty="0" err="1">
                <a:latin typeface="Courier New" panose="02070309020205020404" pitchFamily="49" charset="0"/>
                <a:cs typeface="Courier New" panose="02070309020205020404" pitchFamily="49" charset="0"/>
              </a:rPr>
              <a:t>compat_resource</a:t>
            </a:r>
            <a:r>
              <a:rPr lang="mr-IN" sz="2000" dirty="0">
                <a:latin typeface="Courier New" panose="02070309020205020404" pitchFamily="49" charset="0"/>
                <a:cs typeface="Courier New" panose="02070309020205020404" pitchFamily="49" charset="0"/>
              </a:rPr>
              <a:t>   12.16.3</a:t>
            </a:r>
          </a:p>
          <a:p>
            <a:r>
              <a:rPr lang="mr-IN" sz="2000" dirty="0" err="1">
                <a:latin typeface="Courier New" panose="02070309020205020404" pitchFamily="49" charset="0"/>
                <a:cs typeface="Courier New" panose="02070309020205020404" pitchFamily="49" charset="0"/>
              </a:rPr>
              <a:t>cron</a:t>
            </a:r>
            <a:r>
              <a:rPr lang="mr-IN" sz="2000" dirty="0">
                <a:latin typeface="Courier New" panose="02070309020205020404" pitchFamily="49" charset="0"/>
                <a:cs typeface="Courier New" panose="02070309020205020404" pitchFamily="49" charset="0"/>
              </a:rPr>
              <a:t>              3.0.0</a:t>
            </a:r>
          </a:p>
          <a:p>
            <a:r>
              <a:rPr lang="mr-IN" sz="2000" dirty="0" err="1">
                <a:latin typeface="Courier New" panose="02070309020205020404" pitchFamily="49" charset="0"/>
                <a:cs typeface="Courier New" panose="02070309020205020404" pitchFamily="49" charset="0"/>
              </a:rPr>
              <a:t>iis</a:t>
            </a:r>
            <a:r>
              <a:rPr lang="mr-IN" sz="2000" dirty="0">
                <a:latin typeface="Courier New" panose="02070309020205020404" pitchFamily="49" charset="0"/>
                <a:cs typeface="Courier New" panose="02070309020205020404" pitchFamily="49" charset="0"/>
              </a:rPr>
              <a:t>               5.0.5</a:t>
            </a:r>
          </a:p>
          <a:p>
            <a:r>
              <a:rPr lang="mr-IN" sz="2000" dirty="0" err="1">
                <a:latin typeface="Courier New" panose="02070309020205020404" pitchFamily="49" charset="0"/>
                <a:cs typeface="Courier New" panose="02070309020205020404" pitchFamily="49" charset="0"/>
              </a:rPr>
              <a:t>iis-lb</a:t>
            </a:r>
            <a:r>
              <a:rPr lang="mr-IN" sz="2000" dirty="0">
                <a:latin typeface="Courier New" panose="02070309020205020404" pitchFamily="49" charset="0"/>
                <a:cs typeface="Courier New" panose="02070309020205020404" pitchFamily="49" charset="0"/>
              </a:rPr>
              <a:t>            0.2.4</a:t>
            </a:r>
          </a:p>
          <a:p>
            <a:r>
              <a:rPr lang="mr-IN" sz="2000" dirty="0" err="1">
                <a:latin typeface="Courier New" panose="02070309020205020404" pitchFamily="49" charset="0"/>
                <a:cs typeface="Courier New" panose="02070309020205020404" pitchFamily="49" charset="0"/>
              </a:rPr>
              <a:t>logrotate</a:t>
            </a:r>
            <a:r>
              <a:rPr lang="mr-IN" sz="2000" dirty="0">
                <a:latin typeface="Courier New" panose="02070309020205020404" pitchFamily="49" charset="0"/>
                <a:cs typeface="Courier New" panose="02070309020205020404" pitchFamily="49" charset="0"/>
              </a:rPr>
              <a:t>         2.1.0</a:t>
            </a:r>
          </a:p>
          <a:p>
            <a:r>
              <a:rPr lang="mr-IN" sz="2000" dirty="0" err="1">
                <a:latin typeface="Courier New" panose="02070309020205020404" pitchFamily="49" charset="0"/>
                <a:cs typeface="Courier New" panose="02070309020205020404" pitchFamily="49" charset="0"/>
              </a:rPr>
              <a:t>my_chef_client</a:t>
            </a:r>
            <a:r>
              <a:rPr lang="mr-IN" sz="2000" dirty="0">
                <a:latin typeface="Courier New" panose="02070309020205020404" pitchFamily="49" charset="0"/>
                <a:cs typeface="Courier New" panose="02070309020205020404" pitchFamily="49" charset="0"/>
              </a:rPr>
              <a:t>    0.1.1</a:t>
            </a:r>
          </a:p>
          <a:p>
            <a:r>
              <a:rPr lang="mr-IN" sz="2000" dirty="0" err="1">
                <a:latin typeface="Courier New" panose="02070309020205020404" pitchFamily="49" charset="0"/>
                <a:cs typeface="Courier New" panose="02070309020205020404" pitchFamily="49" charset="0"/>
              </a:rPr>
              <a:t>myiis</a:t>
            </a:r>
            <a:r>
              <a:rPr lang="mr-IN" sz="2000" dirty="0">
                <a:latin typeface="Courier New" panose="02070309020205020404" pitchFamily="49" charset="0"/>
                <a:cs typeface="Courier New" panose="02070309020205020404" pitchFamily="49" charset="0"/>
              </a:rPr>
              <a:t>             0.2.1</a:t>
            </a:r>
          </a:p>
          <a:p>
            <a:r>
              <a:rPr lang="mr-IN" sz="2000" dirty="0" err="1">
                <a:latin typeface="Courier New" panose="02070309020205020404" pitchFamily="49" charset="0"/>
                <a:cs typeface="Courier New" panose="02070309020205020404" pitchFamily="49" charset="0"/>
              </a:rPr>
              <a:t>myiis_lb</a:t>
            </a:r>
            <a:r>
              <a:rPr lang="mr-IN" sz="2000" dirty="0">
                <a:latin typeface="Courier New" panose="02070309020205020404" pitchFamily="49" charset="0"/>
                <a:cs typeface="Courier New" panose="02070309020205020404" pitchFamily="49" charset="0"/>
              </a:rPr>
              <a:t>          </a:t>
            </a:r>
            <a:r>
              <a:rPr lang="nb-NO" sz="2000" dirty="0">
                <a:latin typeface="Courier New" panose="02070309020205020404" pitchFamily="49" charset="0"/>
                <a:cs typeface="Courier New" panose="02070309020205020404" pitchFamily="49" charset="0"/>
              </a:rPr>
              <a:t>0.1.0</a:t>
            </a:r>
            <a:endParaRPr lang="mr-IN" sz="2000" dirty="0">
              <a:latin typeface="Courier New" panose="02070309020205020404" pitchFamily="49" charset="0"/>
              <a:cs typeface="Courier New" panose="02070309020205020404" pitchFamily="49" charset="0"/>
            </a:endParaRPr>
          </a:p>
          <a:p>
            <a:r>
              <a:rPr lang="mr-IN" sz="2000" dirty="0" err="1">
                <a:latin typeface="Courier New" panose="02070309020205020404" pitchFamily="49" charset="0"/>
                <a:cs typeface="Courier New" panose="02070309020205020404" pitchFamily="49" charset="0"/>
              </a:rPr>
              <a:t>ohai</a:t>
            </a:r>
            <a:r>
              <a:rPr lang="mr-IN" sz="2000" dirty="0">
                <a:latin typeface="Courier New" panose="02070309020205020404" pitchFamily="49" charset="0"/>
                <a:cs typeface="Courier New" panose="02070309020205020404" pitchFamily="49" charset="0"/>
              </a:rPr>
              <a:t>              4.2.3</a:t>
            </a:r>
          </a:p>
          <a:p>
            <a:r>
              <a:rPr lang="mr-IN" sz="2000" dirty="0" err="1">
                <a:latin typeface="Courier New" panose="02070309020205020404" pitchFamily="49" charset="0"/>
                <a:cs typeface="Courier New" panose="02070309020205020404" pitchFamily="49" charset="0"/>
              </a:rPr>
              <a:t>webpi</a:t>
            </a:r>
            <a:r>
              <a:rPr lang="mr-IN" sz="2000" dirty="0">
                <a:latin typeface="Courier New" panose="02070309020205020404" pitchFamily="49" charset="0"/>
                <a:cs typeface="Courier New" panose="02070309020205020404" pitchFamily="49" charset="0"/>
              </a:rPr>
              <a:t>             3.1.0</a:t>
            </a:r>
          </a:p>
          <a:p>
            <a:r>
              <a:rPr lang="mr-IN" sz="2000" dirty="0" err="1">
                <a:latin typeface="Courier New" panose="02070309020205020404" pitchFamily="49" charset="0"/>
                <a:cs typeface="Courier New" panose="02070309020205020404" pitchFamily="49" charset="0"/>
              </a:rPr>
              <a:t>windows</a:t>
            </a:r>
            <a:r>
              <a:rPr lang="mr-IN" sz="2000" dirty="0">
                <a:latin typeface="Courier New" panose="02070309020205020404" pitchFamily="49" charset="0"/>
                <a:cs typeface="Courier New" panose="02070309020205020404" pitchFamily="49" charset="0"/>
              </a:rPr>
              <a:t>           2.1.1</a:t>
            </a:r>
          </a:p>
          <a:p>
            <a:r>
              <a:rPr lang="mr-IN" sz="2000" dirty="0" err="1">
                <a:latin typeface="Courier New" panose="02070309020205020404" pitchFamily="49" charset="0"/>
                <a:cs typeface="Courier New" panose="02070309020205020404" pitchFamily="49" charset="0"/>
              </a:rPr>
              <a:t>workstation</a:t>
            </a:r>
            <a:r>
              <a:rPr lang="mr-IN" sz="2000" dirty="0">
                <a:latin typeface="Courier New" panose="02070309020205020404" pitchFamily="49" charset="0"/>
                <a:cs typeface="Courier New" panose="02070309020205020404" pitchFamily="49" charset="0"/>
              </a:rPr>
              <a:t>       0.1.0</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Verify the Cookbook Upload</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cookbook list </a:t>
            </a: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Upload the Cookbook</a:t>
            </a:r>
          </a:p>
        </p:txBody>
      </p:sp>
      <p:sp>
        <p:nvSpPr>
          <p:cNvPr id="3" name="Subtitle 2"/>
          <p:cNvSpPr>
            <a:spLocks noGrp="1"/>
          </p:cNvSpPr>
          <p:nvPr>
            <p:ph type="subTitle" idx="1"/>
          </p:nvPr>
        </p:nvSpPr>
        <p:spPr/>
        <p:txBody>
          <a:bodyPr/>
          <a:lstStyle/>
          <a:p>
            <a:pPr marL="609585" indent="-609585">
              <a:buFont typeface="Wingdings" charset="2"/>
              <a:buChar char="ü"/>
            </a:pPr>
            <a:r>
              <a:rPr lang="en-US" dirty="0"/>
              <a:t>Upload the cookbook to the Chef Server</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42242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Environment</a:t>
            </a:r>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a:t>©</a:t>
            </a:r>
            <a:r>
              <a:rPr lang="is-IS" dirty="0"/>
              <a:t>2018</a:t>
            </a:r>
            <a:r>
              <a:rPr lang="en-US" dirty="0"/>
              <a:t> Chef Software Inc.</a:t>
            </a:r>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Currently we have two webservers that we must browse to individually</a:t>
            </a:r>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cxnSp>
        <p:nvCxnSpPr>
          <p:cNvPr id="16" name="Straight Arrow Connector 15"/>
          <p:cNvCxnSpPr/>
          <p:nvPr/>
        </p:nvCxnSpPr>
        <p:spPr>
          <a:xfrm flipV="1">
            <a:off x="8444097" y="4173261"/>
            <a:ext cx="5526009" cy="77335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8444097" y="5503669"/>
            <a:ext cx="5526009" cy="30642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Text Placeholder 2"/>
          <p:cNvSpPr txBox="1">
            <a:spLocks/>
          </p:cNvSpPr>
          <p:nvPr/>
        </p:nvSpPr>
        <p:spPr bwMode="white">
          <a:xfrm>
            <a:off x="13840535" y="4641206"/>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Web Server</a:t>
            </a:r>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a:off x="13950368" y="7216301"/>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Web Server</a:t>
            </a:r>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7429" y="3107999"/>
            <a:ext cx="1636811" cy="1745180"/>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5509329"/>
            <a:ext cx="1636811" cy="1745180"/>
          </a:xfrm>
          <a:prstGeom prst="rect">
            <a:avLst/>
          </a:prstGeom>
        </p:spPr>
      </p:pic>
      <p:sp>
        <p:nvSpPr>
          <p:cNvPr id="26" name="Text Placeholder 2"/>
          <p:cNvSpPr txBox="1">
            <a:spLocks/>
          </p:cNvSpPr>
          <p:nvPr/>
        </p:nvSpPr>
        <p:spPr bwMode="white">
          <a:xfrm>
            <a:off x="6260664" y="6089540"/>
            <a:ext cx="1788866"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Workstation</a:t>
            </a:r>
            <a:endParaRPr lang="en-US" sz="4267"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568" y="4556333"/>
            <a:ext cx="1636811" cy="1745180"/>
          </a:xfrm>
          <a:prstGeom prst="rect">
            <a:avLst/>
          </a:prstGeom>
        </p:spPr>
      </p:pic>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Load Balancer</a:t>
            </a:r>
          </a:p>
        </p:txBody>
      </p:sp>
      <p:sp>
        <p:nvSpPr>
          <p:cNvPr id="3" name="Text Placeholder 2"/>
          <p:cNvSpPr>
            <a:spLocks noGrp="1"/>
          </p:cNvSpPr>
          <p:nvPr>
            <p:ph type="body" sz="quarter" idx="10"/>
          </p:nvPr>
        </p:nvSpPr>
        <p:spPr/>
        <p:txBody>
          <a:bodyPr>
            <a:normAutofit fontScale="85000" lnSpcReduction="10000"/>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web servers</a:t>
            </a:r>
          </a:p>
          <a:p>
            <a:pPr marL="380990" indent="-380990">
              <a:buFont typeface="Wingdings" charset="2"/>
              <a:buChar char="ü"/>
            </a:pPr>
            <a:r>
              <a:rPr lang="en-US" dirty="0"/>
              <a:t>Upload cookbook to Chef Server</a:t>
            </a:r>
          </a:p>
          <a:p>
            <a:pPr marL="380990" indent="-380990">
              <a:buFont typeface="Wingdings" charset="2"/>
              <a:buChar char="q"/>
            </a:pPr>
            <a:r>
              <a:rPr lang="en-US" dirty="0"/>
              <a:t>Create '</a:t>
            </a:r>
            <a:r>
              <a:rPr lang="en-US" dirty="0" err="1"/>
              <a:t>load_balancer</a:t>
            </a:r>
            <a:r>
              <a:rPr lang="en-US" dirty="0"/>
              <a:t>' role that includes the 'base' role</a:t>
            </a:r>
          </a:p>
          <a:p>
            <a:pPr marL="380990" indent="-380990">
              <a:buFont typeface="Wingdings" charset="2"/>
              <a:buChar char="q"/>
            </a:pPr>
            <a:r>
              <a:rPr lang="en-US" dirty="0"/>
              <a:t>Bootstrap a new node </a:t>
            </a:r>
            <a:r>
              <a:rPr lang="en-US" dirty="0" smtClean="0"/>
              <a:t>(lb1) </a:t>
            </a:r>
            <a:r>
              <a:rPr lang="en-US" dirty="0"/>
              <a:t>that runs the load balancer cookbook (via '</a:t>
            </a:r>
            <a:r>
              <a:rPr lang="en-US" dirty="0" err="1"/>
              <a:t>load_balancer</a:t>
            </a:r>
            <a:r>
              <a:rPr lang="en-US" dirty="0"/>
              <a:t>' role)</a:t>
            </a:r>
          </a:p>
        </p:txBody>
      </p:sp>
      <p:sp>
        <p:nvSpPr>
          <p:cNvPr id="4" name="Content Placeholder 3"/>
          <p:cNvSpPr>
            <a:spLocks noGrp="1"/>
          </p:cNvSpPr>
          <p:nvPr>
            <p:ph sz="quarter" idx="11"/>
          </p:nvPr>
        </p:nvSpPr>
        <p:spPr/>
        <p:txBody>
          <a:bodyPr/>
          <a:lstStyle/>
          <a:p>
            <a:r>
              <a:rPr lang="en-US" dirty="0"/>
              <a:t>Adding a load balancer will allow us to better grow our infrastructure.</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Create the Load Balancer Role</a:t>
            </a:r>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load_balancer</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Load Balancer</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role[base]',</a:t>
            </a:r>
            <a:r>
              <a:rPr lang="uk-UA"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recipe[</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a:t>
            </a:r>
            <a:r>
              <a:rPr lang="en-US" sz="4200" dirty="0">
                <a:latin typeface="Courier New" panose="02070309020205020404" pitchFamily="49" charset="0"/>
                <a:cs typeface="Courier New" panose="02070309020205020404" pitchFamily="49" charset="0"/>
              </a:rPr>
              <a:t>roles\</a:t>
            </a:r>
            <a:r>
              <a:rPr lang="en-US" sz="4200" dirty="0" err="1">
                <a:latin typeface="Courier New" panose="02070309020205020404" pitchFamily="49" charset="0"/>
                <a:cs typeface="Courier New" panose="02070309020205020404" pitchFamily="49" charset="0"/>
              </a:rPr>
              <a:t>load_balancer.rb</a:t>
            </a:r>
            <a:endParaRPr lang="en-US" sz="4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55868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73832"/>
            <a:ext cx="14423693" cy="5070018"/>
          </a:xfrm>
        </p:spPr>
        <p:txBody>
          <a:bodyPr/>
          <a:lstStyle/>
          <a:p>
            <a:r>
              <a:rPr lang="en-US" dirty="0">
                <a:latin typeface="Courier New" panose="02070309020205020404" pitchFamily="49" charset="0"/>
                <a:cs typeface="Courier New" panose="02070309020205020404" pitchFamily="49" charset="0"/>
              </a:rPr>
              <a:t>Updated Role </a:t>
            </a:r>
            <a:r>
              <a:rPr lang="en-US" dirty="0" err="1">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fi-FI" dirty="0"/>
              <a:t>GL: </a:t>
            </a:r>
            <a:r>
              <a:rPr lang="en-US" dirty="0"/>
              <a:t>Upload the Role to the Chef Server</a:t>
            </a:r>
          </a:p>
        </p:txBody>
      </p:sp>
      <p:sp>
        <p:nvSpPr>
          <p:cNvPr id="4" name="Text Placeholder 3"/>
          <p:cNvSpPr>
            <a:spLocks noGrp="1"/>
          </p:cNvSpPr>
          <p:nvPr>
            <p:ph type="body" sz="quarter" idx="11"/>
          </p:nvPr>
        </p:nvSpPr>
        <p:spPr>
          <a:xfrm>
            <a:off x="1121104" y="1337149"/>
            <a:ext cx="14422528" cy="1331910"/>
          </a:xfrm>
        </p:spPr>
        <p:txBody>
          <a:bodyPr/>
          <a:lstStyle/>
          <a:p>
            <a:r>
              <a:rPr lang="en-US" dirty="0">
                <a:latin typeface="Courier New" panose="02070309020205020404" pitchFamily="49" charset="0"/>
                <a:cs typeface="Courier New" panose="02070309020205020404" pitchFamily="49" charset="0"/>
              </a:rPr>
              <a:t>&gt; cd ~\chef-repo</a:t>
            </a:r>
          </a:p>
          <a:p>
            <a:r>
              <a:rPr lang="en-US" dirty="0">
                <a:latin typeface="Courier New" panose="02070309020205020404" pitchFamily="49" charset="0"/>
                <a:cs typeface="Courier New" panose="02070309020205020404" pitchFamily="49" charset="0"/>
              </a:rPr>
              <a:t>&gt; knife role from file </a:t>
            </a:r>
            <a:r>
              <a:rPr lang="en-US" dirty="0" err="1">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4740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46937"/>
          </a:xfrm>
        </p:spPr>
        <p:txBody>
          <a:bodyPr/>
          <a:lstStyle/>
          <a:p>
            <a:r>
              <a:rPr lang="en-US" dirty="0">
                <a:latin typeface="Courier New" panose="02070309020205020404" pitchFamily="49" charset="0"/>
                <a:cs typeface="Courier New" panose="02070309020205020404" pitchFamily="49" charset="0"/>
              </a:rPr>
              <a:t>base</a:t>
            </a:r>
          </a:p>
          <a:p>
            <a:r>
              <a:rPr lang="en-US" dirty="0" err="1">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web</a:t>
            </a:r>
          </a:p>
        </p:txBody>
      </p:sp>
      <p:sp>
        <p:nvSpPr>
          <p:cNvPr id="3" name="Title 2"/>
          <p:cNvSpPr>
            <a:spLocks noGrp="1"/>
          </p:cNvSpPr>
          <p:nvPr>
            <p:ph type="title"/>
          </p:nvPr>
        </p:nvSpPr>
        <p:spPr/>
        <p:txBody>
          <a:bodyPr/>
          <a:lstStyle/>
          <a:p>
            <a:r>
              <a:rPr lang="fi-FI" dirty="0"/>
              <a:t>GL: </a:t>
            </a:r>
            <a:r>
              <a:rPr lang="en-US" dirty="0"/>
              <a:t>Validate Chef Server Received It</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role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3997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Load Balancer</a:t>
            </a:r>
          </a:p>
        </p:txBody>
      </p:sp>
      <p:sp>
        <p:nvSpPr>
          <p:cNvPr id="3" name="Text Placeholder 2"/>
          <p:cNvSpPr>
            <a:spLocks noGrp="1"/>
          </p:cNvSpPr>
          <p:nvPr>
            <p:ph type="body" sz="quarter" idx="10"/>
          </p:nvPr>
        </p:nvSpPr>
        <p:spPr/>
        <p:txBody>
          <a:bodyPr>
            <a:normAutofit fontScale="85000" lnSpcReduction="10000"/>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web servers</a:t>
            </a:r>
          </a:p>
          <a:p>
            <a:pPr marL="380990" indent="-380990">
              <a:buFont typeface="Wingdings" charset="2"/>
              <a:buChar char="ü"/>
            </a:pPr>
            <a:r>
              <a:rPr lang="en-US" dirty="0"/>
              <a:t>Upload cookbook to Chef Server</a:t>
            </a:r>
          </a:p>
          <a:p>
            <a:pPr marL="380990" indent="-380990">
              <a:buFont typeface="Wingdings" charset="2"/>
              <a:buChar char="ü"/>
            </a:pPr>
            <a:r>
              <a:rPr lang="en-US" dirty="0"/>
              <a:t>Create '</a:t>
            </a:r>
            <a:r>
              <a:rPr lang="en-US" dirty="0" err="1"/>
              <a:t>load_balancer</a:t>
            </a:r>
            <a:r>
              <a:rPr lang="en-US" dirty="0"/>
              <a:t>' role that includes the 'base' role</a:t>
            </a:r>
          </a:p>
          <a:p>
            <a:pPr marL="380990" indent="-380990">
              <a:buFont typeface="Wingdings" charset="2"/>
              <a:buChar char="q"/>
            </a:pPr>
            <a:r>
              <a:rPr lang="en-US" dirty="0"/>
              <a:t>Bootstrap a new node </a:t>
            </a:r>
            <a:r>
              <a:rPr lang="en-US" smtClean="0"/>
              <a:t>(lb1) </a:t>
            </a:r>
            <a:r>
              <a:rPr lang="en-US" dirty="0"/>
              <a:t>that runs the load balancer cookbook (via '</a:t>
            </a:r>
            <a:r>
              <a:rPr lang="en-US" dirty="0" err="1"/>
              <a:t>load_balancer</a:t>
            </a:r>
            <a:r>
              <a:rPr lang="en-US" dirty="0"/>
              <a:t>' role)</a:t>
            </a:r>
          </a:p>
        </p:txBody>
      </p:sp>
      <p:sp>
        <p:nvSpPr>
          <p:cNvPr id="4" name="Content Placeholder 3"/>
          <p:cNvSpPr>
            <a:spLocks noGrp="1"/>
          </p:cNvSpPr>
          <p:nvPr>
            <p:ph sz="quarter" idx="11"/>
          </p:nvPr>
        </p:nvSpPr>
        <p:spPr/>
        <p:txBody>
          <a:bodyPr/>
          <a:lstStyle/>
          <a:p>
            <a:r>
              <a:rPr lang="en-US" dirty="0"/>
              <a:t>Adding a load balancer will allow us to better grow our infrastructure.</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01539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525059"/>
            <a:ext cx="14701602" cy="5639992"/>
          </a:xfrm>
        </p:spPr>
        <p:txBody>
          <a:bodyPr/>
          <a:lstStyle/>
          <a:p>
            <a:r>
              <a:rPr lang="en-US" sz="1800" dirty="0">
                <a:solidFill>
                  <a:schemeClr val="bg1"/>
                </a:solidFill>
                <a:latin typeface="Courier New" panose="02070309020205020404" pitchFamily="49" charset="0"/>
                <a:cs typeface="Courier New" panose="02070309020205020404" pitchFamily="49" charset="0"/>
              </a:rPr>
              <a:t>Creating new client for </a:t>
            </a:r>
            <a:r>
              <a:rPr lang="en-US" sz="1800" dirty="0" smtClean="0">
                <a:solidFill>
                  <a:schemeClr val="bg1"/>
                </a:solidFill>
                <a:latin typeface="Courier New" panose="02070309020205020404" pitchFamily="49" charset="0"/>
                <a:cs typeface="Courier New" panose="02070309020205020404" pitchFamily="49" charset="0"/>
              </a:rPr>
              <a:t>lb1</a:t>
            </a:r>
            <a:endParaRPr lang="en-US" sz="1800" dirty="0">
              <a:solidFill>
                <a:schemeClr val="bg1"/>
              </a:solidFill>
              <a:latin typeface="Courier New" panose="02070309020205020404" pitchFamily="49" charset="0"/>
              <a:cs typeface="Courier New" panose="02070309020205020404" pitchFamily="49" charset="0"/>
            </a:endParaRPr>
          </a:p>
          <a:p>
            <a:r>
              <a:rPr lang="en-US" sz="1800" dirty="0">
                <a:solidFill>
                  <a:schemeClr val="bg1"/>
                </a:solidFill>
                <a:latin typeface="Courier New" panose="02070309020205020404" pitchFamily="49" charset="0"/>
                <a:cs typeface="Courier New" panose="02070309020205020404" pitchFamily="49" charset="0"/>
              </a:rPr>
              <a:t>Creating new node for </a:t>
            </a:r>
            <a:r>
              <a:rPr lang="en-US" sz="1800" dirty="0" smtClean="0">
                <a:solidFill>
                  <a:schemeClr val="bg1"/>
                </a:solidFill>
                <a:latin typeface="Courier New" panose="02070309020205020404" pitchFamily="49" charset="0"/>
                <a:cs typeface="Courier New" panose="02070309020205020404" pitchFamily="49" charset="0"/>
              </a:rPr>
              <a:t>lb1</a:t>
            </a:r>
            <a:endParaRPr lang="en-US" sz="1800" dirty="0">
              <a:solidFill>
                <a:schemeClr val="bg1"/>
              </a:solidFill>
              <a:latin typeface="Courier New" panose="02070309020205020404" pitchFamily="49" charset="0"/>
              <a:cs typeface="Courier New" panose="02070309020205020404" pitchFamily="49" charset="0"/>
            </a:endParaRPr>
          </a:p>
          <a:p>
            <a:endParaRPr lang="en-US" sz="1800" dirty="0">
              <a:solidFill>
                <a:schemeClr val="bg1"/>
              </a:solidFill>
              <a:latin typeface="Courier New" panose="02070309020205020404" pitchFamily="49" charset="0"/>
              <a:cs typeface="Courier New" panose="02070309020205020404" pitchFamily="49" charset="0"/>
            </a:endParaRPr>
          </a:p>
          <a:p>
            <a:r>
              <a:rPr lang="en-US" sz="1800" dirty="0">
                <a:solidFill>
                  <a:schemeClr val="bg1"/>
                </a:solidFill>
                <a:latin typeface="Courier New" panose="02070309020205020404" pitchFamily="49" charset="0"/>
                <a:cs typeface="Courier New" panose="02070309020205020404" pitchFamily="49" charset="0"/>
              </a:rPr>
              <a:t>Waiting for remote response before bootstrap.34.196.106.169 .</a:t>
            </a:r>
          </a:p>
          <a:p>
            <a:r>
              <a:rPr lang="en-US" sz="1800" dirty="0">
                <a:solidFill>
                  <a:schemeClr val="bg1"/>
                </a:solidFill>
                <a:latin typeface="Courier New" panose="02070309020205020404" pitchFamily="49" charset="0"/>
                <a:cs typeface="Courier New" panose="02070309020205020404" pitchFamily="49" charset="0"/>
              </a:rPr>
              <a:t>34.196.106.169 Response received.</a:t>
            </a:r>
          </a:p>
          <a:p>
            <a:r>
              <a:rPr lang="en-US" sz="1800" dirty="0">
                <a:solidFill>
                  <a:schemeClr val="bg1"/>
                </a:solidFill>
                <a:latin typeface="Courier New" panose="02070309020205020404" pitchFamily="49" charset="0"/>
                <a:cs typeface="Courier New" panose="02070309020205020404" pitchFamily="49" charset="0"/>
              </a:rPr>
              <a:t>Remote node responded after 0.02 minutes.</a:t>
            </a:r>
          </a:p>
          <a:p>
            <a:r>
              <a:rPr lang="en-US" sz="1800" dirty="0">
                <a:solidFill>
                  <a:schemeClr val="bg1"/>
                </a:solidFill>
                <a:latin typeface="Courier New" panose="02070309020205020404" pitchFamily="49" charset="0"/>
                <a:cs typeface="Courier New" panose="02070309020205020404" pitchFamily="49" charset="0"/>
              </a:rPr>
              <a:t>Bootstrapping Chef on 34.196.106.169</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1</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2</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3</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4</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5</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6</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7</a:t>
            </a:r>
          </a:p>
          <a:p>
            <a:r>
              <a:rPr lang="en-US" sz="1800" dirty="0">
                <a:solidFill>
                  <a:schemeClr val="bg1"/>
                </a:solidFill>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a:t>Lab: Bootstrap a New Node</a:t>
            </a:r>
            <a:endParaRPr lang="en-US" dirty="0"/>
          </a:p>
        </p:txBody>
      </p:sp>
      <p:sp>
        <p:nvSpPr>
          <p:cNvPr id="4" name="Text Placeholder 3"/>
          <p:cNvSpPr>
            <a:spLocks noGrp="1"/>
          </p:cNvSpPr>
          <p:nvPr>
            <p:ph type="body" sz="quarter" idx="11"/>
          </p:nvPr>
        </p:nvSpPr>
        <p:spPr>
          <a:xfrm>
            <a:off x="1121103" y="1337149"/>
            <a:ext cx="14716543" cy="1038498"/>
          </a:xfrm>
        </p:spPr>
        <p:txBody>
          <a:bodyPr/>
          <a:lstStyle/>
          <a:p>
            <a:pPr marL="457200" lvl="0" indent="-457200" defTabSz="914400">
              <a:spcBef>
                <a:spcPts val="0"/>
              </a:spcBef>
              <a:buSzTx/>
            </a:pPr>
            <a:r>
              <a:rPr lang="en-US" sz="3000" dirty="0">
                <a:latin typeface="Courier New" panose="02070309020205020404" pitchFamily="49" charset="0"/>
                <a:cs typeface="Courier New" panose="02070309020205020404" pitchFamily="49" charset="0"/>
              </a:rPr>
              <a:t>&gt; knife bootstrap windows </a:t>
            </a:r>
            <a:r>
              <a:rPr lang="en-US" sz="3000" dirty="0" err="1">
                <a:latin typeface="Courier New" panose="02070309020205020404" pitchFamily="49" charset="0"/>
                <a:cs typeface="Courier New" panose="02070309020205020404" pitchFamily="49" charset="0"/>
              </a:rPr>
              <a:t>winrm</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IP_OF_NODE3 </a:t>
            </a:r>
            <a:r>
              <a:rPr lang="en-US" sz="3000" dirty="0">
                <a:latin typeface="Courier New" panose="02070309020205020404" pitchFamily="49" charset="0"/>
                <a:cs typeface="Courier New" panose="02070309020205020404" pitchFamily="49" charset="0"/>
              </a:rPr>
              <a:t>-x USER -P PWD    </a:t>
            </a:r>
            <a:r>
              <a:rPr lang="en-US" sz="3000" dirty="0" smtClean="0">
                <a:latin typeface="Courier New" panose="02070309020205020404" pitchFamily="49" charset="0"/>
                <a:cs typeface="Courier New" panose="02070309020205020404" pitchFamily="49" charset="0"/>
              </a:rPr>
              <a:t> </a:t>
            </a:r>
            <a:r>
              <a:rPr lang="en-US" sz="3000" dirty="0">
                <a:latin typeface="Courier New" panose="02070309020205020404" pitchFamily="49" charset="0"/>
                <a:cs typeface="Courier New" panose="02070309020205020404" pitchFamily="49" charset="0"/>
              </a:rPr>
              <a:t>-N </a:t>
            </a:r>
            <a:r>
              <a:rPr lang="en-US" sz="3000" dirty="0" smtClean="0">
                <a:latin typeface="Courier New" panose="02070309020205020404" pitchFamily="49" charset="0"/>
                <a:cs typeface="Courier New" panose="02070309020205020404" pitchFamily="49" charset="0"/>
              </a:rPr>
              <a:t>lb1</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lb1:</a:t>
            </a:r>
            <a:endParaRPr lang="en-US" dirty="0"/>
          </a:p>
          <a:p>
            <a:r>
              <a:rPr lang="en-US" dirty="0"/>
              <a:t>  </a:t>
            </a:r>
            <a:r>
              <a:rPr lang="en-US" dirty="0" err="1"/>
              <a:t>run_list</a:t>
            </a:r>
            <a:r>
              <a:rPr lang="en-US" dirty="0"/>
              <a:t>: </a:t>
            </a:r>
            <a:r>
              <a:rPr lang="en-US" dirty="0" smtClean="0"/>
              <a:t>role[</a:t>
            </a:r>
            <a:r>
              <a:rPr lang="en-US" dirty="0" err="1" smtClean="0"/>
              <a:t>load_balancer</a:t>
            </a:r>
            <a:r>
              <a:rPr lang="en-US" dirty="0" smtClean="0"/>
              <a:t>]</a:t>
            </a:r>
            <a:endParaRPr lang="en-US" dirty="0"/>
          </a:p>
        </p:txBody>
      </p:sp>
      <p:sp>
        <p:nvSpPr>
          <p:cNvPr id="3" name="Title 2"/>
          <p:cNvSpPr>
            <a:spLocks noGrp="1"/>
          </p:cNvSpPr>
          <p:nvPr>
            <p:ph type="title"/>
          </p:nvPr>
        </p:nvSpPr>
        <p:spPr/>
        <p:txBody>
          <a:bodyPr/>
          <a:lstStyle/>
          <a:p>
            <a:r>
              <a:rPr lang="fi-FI" dirty="0" err="1" smtClean="0"/>
              <a:t>Lab</a:t>
            </a:r>
            <a:r>
              <a:rPr lang="fi-FI" dirty="0" smtClean="0"/>
              <a:t>: </a:t>
            </a:r>
            <a:r>
              <a:rPr lang="en-US" dirty="0"/>
              <a:t>Add a Recipe to a Run List</a:t>
            </a:r>
          </a:p>
        </p:txBody>
      </p:sp>
      <p:sp>
        <p:nvSpPr>
          <p:cNvPr id="4" name="Text Placeholder 3"/>
          <p:cNvSpPr>
            <a:spLocks noGrp="1"/>
          </p:cNvSpPr>
          <p:nvPr>
            <p:ph type="body" sz="quarter" idx="11"/>
          </p:nvPr>
        </p:nvSpPr>
        <p:spPr/>
        <p:txBody>
          <a:bodyPr/>
          <a:lstStyle/>
          <a:p>
            <a:r>
              <a:rPr lang="en-US" dirty="0"/>
              <a:t>&gt; knife node </a:t>
            </a:r>
            <a:r>
              <a:rPr lang="en-US" dirty="0" err="1"/>
              <a:t>run_list</a:t>
            </a:r>
            <a:r>
              <a:rPr lang="en-US" dirty="0"/>
              <a:t> </a:t>
            </a:r>
            <a:r>
              <a:rPr lang="en-US" dirty="0" smtClean="0"/>
              <a:t>set lb1 ”role[</a:t>
            </a:r>
            <a:r>
              <a:rPr lang="en-US" dirty="0" err="1" smtClean="0"/>
              <a:t>load_balancer</a:t>
            </a:r>
            <a:r>
              <a:rPr lang="en-US" dirty="0" smtClean="0"/>
              <a:t>]</a:t>
            </a:r>
            <a:r>
              <a:rPr lang="en-US" dirty="0"/>
              <a: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07213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a:t>
            </a:r>
            <a:r>
              <a:rPr lang="en-US" dirty="0" smtClean="0">
                <a:latin typeface="Courier New" panose="02070309020205020404" pitchFamily="49" charset="0"/>
                <a:cs typeface="Courier New" panose="02070309020205020404" pitchFamily="49" charset="0"/>
              </a:rPr>
              <a:t>lb1</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WIN-DCK5NTVVLBH</a:t>
            </a:r>
          </a:p>
          <a:p>
            <a:r>
              <a:rPr lang="en-US" dirty="0">
                <a:latin typeface="Courier New" panose="02070309020205020404" pitchFamily="49" charset="0"/>
                <a:cs typeface="Courier New" panose="02070309020205020404" pitchFamily="49" charset="0"/>
              </a:rPr>
              <a:t>IP:          34.196.106.169</a:t>
            </a:r>
          </a:p>
          <a:p>
            <a:r>
              <a:rPr lang="en-US" dirty="0">
                <a:latin typeface="Courier New" panose="02070309020205020404" pitchFamily="49" charset="0"/>
                <a:cs typeface="Courier New" panose="02070309020205020404" pitchFamily="49" charset="0"/>
              </a:rPr>
              <a:t>Run List:    role[</a:t>
            </a:r>
            <a:r>
              <a:rPr lang="en-US" dirty="0" err="1">
                <a:latin typeface="Courier New" panose="02070309020205020404" pitchFamily="49" charset="0"/>
                <a:cs typeface="Courier New" panose="02070309020205020404" pitchFamily="49" charset="0"/>
              </a:rPr>
              <a:t>load_balancer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       </a:t>
            </a:r>
            <a:r>
              <a:rPr lang="en-US" dirty="0" err="1">
                <a:latin typeface="Courier New" panose="02070309020205020404" pitchFamily="49" charset="0"/>
                <a:cs typeface="Courier New" panose="02070309020205020404" pitchFamily="49" charset="0"/>
              </a:rPr>
              <a:t>load_balancer</a:t>
            </a:r>
            <a:r>
              <a:rPr lang="en-US" dirty="0">
                <a:latin typeface="Courier New" panose="02070309020205020404" pitchFamily="49" charset="0"/>
                <a:cs typeface="Courier New" panose="02070309020205020404" pitchFamily="49" charset="0"/>
              </a:rPr>
              <a:t>, base</a:t>
            </a:r>
          </a:p>
          <a:p>
            <a:r>
              <a:rPr lang="en-US" dirty="0">
                <a:latin typeface="Courier New" panose="02070309020205020404" pitchFamily="49" charset="0"/>
                <a:cs typeface="Courier New" panose="02070309020205020404" pitchFamily="49" charset="0"/>
              </a:rPr>
              <a:t>Recipes:     </a:t>
            </a:r>
            <a:r>
              <a:rPr lang="en-US" dirty="0" err="1">
                <a:latin typeface="Courier New" panose="02070309020205020404" pitchFamily="49" charset="0"/>
                <a:cs typeface="Courier New" panose="02070309020205020404" pitchFamily="49" charset="0"/>
              </a:rPr>
              <a:t>my_chef_client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my_chef_client</a:t>
            </a:r>
            <a:r>
              <a:rPr lang="en-US" dirty="0">
                <a:latin typeface="Courier New" panose="02070309020205020404" pitchFamily="49" charset="0"/>
                <a:cs typeface="Courier New" panose="02070309020205020404" pitchFamily="49" charset="0"/>
              </a:rPr>
              <a:t>::default,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::default, chef-client::default, chef-client::task,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::default,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::_</a:t>
            </a:r>
            <a:r>
              <a:rPr lang="en-US" dirty="0" err="1">
                <a:latin typeface="Courier New" panose="02070309020205020404" pitchFamily="49" charset="0"/>
                <a:cs typeface="Courier New" panose="02070309020205020404" pitchFamily="49" charset="0"/>
              </a:rPr>
              <a:t>arr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::default,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::install-</a:t>
            </a:r>
            <a:r>
              <a:rPr lang="en-US" dirty="0" err="1">
                <a:latin typeface="Courier New" panose="02070309020205020404" pitchFamily="49" charset="0"/>
                <a:cs typeface="Courier New" panose="02070309020205020404" pitchFamily="49" charset="0"/>
              </a:rPr>
              <a:t>msi</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Platform:    windows 6.3.9600</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Validate the Run List</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node show </a:t>
            </a:r>
            <a:r>
              <a:rPr lang="en-US" dirty="0" smtClean="0">
                <a:latin typeface="Courier New" panose="02070309020205020404" pitchFamily="49" charset="0"/>
                <a:cs typeface="Courier New" panose="02070309020205020404" pitchFamily="49" charset="0"/>
              </a:rPr>
              <a:t>lb1</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 </a:t>
            </a:r>
            <a:r>
              <a:rPr lang="en-US" dirty="0" smtClean="0"/>
              <a:t>Change the web server cache time</a:t>
            </a:r>
            <a:endParaRPr lang="en-US" dirty="0"/>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
        <p:nvSpPr>
          <p:cNvPr id="11" name="TextBox 10"/>
          <p:cNvSpPr txBox="1"/>
          <p:nvPr/>
        </p:nvSpPr>
        <p:spPr bwMode="white">
          <a:xfrm>
            <a:off x="1457646" y="1428693"/>
            <a:ext cx="914400" cy="914400"/>
          </a:xfrm>
          <a:prstGeom prst="rect">
            <a:avLst/>
          </a:prstGeom>
        </p:spPr>
        <p:txBody>
          <a:bodyPr vert="horz" wrap="none" lIns="91440" tIns="91440" rIns="91440" bIns="91440" rtlCol="0">
            <a:noAutofit/>
          </a:bodyPr>
          <a:lstStyle/>
          <a:p>
            <a:r>
              <a:rPr lang="en-US" sz="3600" dirty="0" smtClean="0"/>
              <a:t>IIS </a:t>
            </a:r>
            <a:r>
              <a:rPr lang="en-US" sz="3600" dirty="0"/>
              <a:t>Server has 60 second server side cache turned on by default. </a:t>
            </a:r>
            <a:endParaRPr lang="en-US" sz="3600" dirty="0" smtClean="0"/>
          </a:p>
          <a:p>
            <a:r>
              <a:rPr lang="en-US" sz="3600" dirty="0" smtClean="0"/>
              <a:t>To </a:t>
            </a:r>
            <a:r>
              <a:rPr lang="en-US" sz="3600" dirty="0"/>
              <a:t>switch this off, RDP into lb1 (load balancer node) </a:t>
            </a:r>
            <a:r>
              <a:rPr lang="en-US" sz="3600" dirty="0" smtClean="0"/>
              <a:t>and:</a:t>
            </a:r>
          </a:p>
          <a:p>
            <a:endParaRPr lang="en-US" sz="3600" dirty="0"/>
          </a:p>
          <a:p>
            <a:pPr marL="742950" indent="-742950">
              <a:buAutoNum type="arabicPeriod"/>
            </a:pPr>
            <a:r>
              <a:rPr lang="en-US" sz="3600" dirty="0" smtClean="0"/>
              <a:t>Start </a:t>
            </a:r>
            <a:r>
              <a:rPr lang="en-US" sz="3600" dirty="0"/>
              <a:t>menu &gt; Administrative Tools &gt; </a:t>
            </a:r>
            <a:endParaRPr lang="en-US" sz="3600" dirty="0" smtClean="0"/>
          </a:p>
          <a:p>
            <a:pPr marL="742950" indent="-742950">
              <a:buAutoNum type="arabicPeriod"/>
            </a:pPr>
            <a:r>
              <a:rPr lang="en-US" sz="3600" dirty="0" smtClean="0"/>
              <a:t>Internet </a:t>
            </a:r>
            <a:r>
              <a:rPr lang="en-US" sz="3600" dirty="0"/>
              <a:t>Information Services (IIS) </a:t>
            </a:r>
            <a:r>
              <a:rPr lang="en-US" sz="3600" dirty="0" smtClean="0"/>
              <a:t>Manager.</a:t>
            </a:r>
          </a:p>
          <a:p>
            <a:pPr marL="742950" indent="-742950">
              <a:buAutoNum type="arabicPeriod"/>
            </a:pPr>
            <a:r>
              <a:rPr lang="en-US" sz="3600" dirty="0" smtClean="0"/>
              <a:t>Expand </a:t>
            </a:r>
            <a:r>
              <a:rPr lang="en-US" sz="3600" dirty="0"/>
              <a:t>your node on left side &gt; Server Farms &gt; </a:t>
            </a:r>
            <a:r>
              <a:rPr lang="en-US" sz="3600" dirty="0" err="1" smtClean="0"/>
              <a:t>myServerFarm</a:t>
            </a:r>
            <a:endParaRPr lang="en-US" sz="3600" dirty="0" smtClean="0"/>
          </a:p>
          <a:p>
            <a:pPr marL="742950" indent="-742950">
              <a:buAutoNum type="arabicPeriod"/>
            </a:pPr>
            <a:r>
              <a:rPr lang="en-US" sz="3600" dirty="0" smtClean="0"/>
              <a:t>Double </a:t>
            </a:r>
            <a:r>
              <a:rPr lang="en-US" sz="3600" dirty="0"/>
              <a:t>click 'caching', and set to '</a:t>
            </a:r>
            <a:r>
              <a:rPr lang="en-US" sz="3600" dirty="0" smtClean="0"/>
              <a:t>0’</a:t>
            </a:r>
          </a:p>
          <a:p>
            <a:pPr marL="742950" indent="-742950">
              <a:buAutoNum type="arabicPeriod"/>
            </a:pPr>
            <a:r>
              <a:rPr lang="en-US" sz="3600" dirty="0" smtClean="0"/>
              <a:t>Close </a:t>
            </a:r>
            <a:r>
              <a:rPr lang="en-US" sz="3600" dirty="0"/>
              <a:t>&amp; save</a:t>
            </a:r>
          </a:p>
          <a:p>
            <a:endParaRPr lang="en-US" sz="3200" dirty="0" smtClean="0"/>
          </a:p>
        </p:txBody>
      </p:sp>
    </p:spTree>
    <p:extLst>
      <p:ext uri="{BB962C8B-B14F-4D97-AF65-F5344CB8AC3E}">
        <p14:creationId xmlns:p14="http://schemas.microsoft.com/office/powerpoint/2010/main" val="103302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631584" y="5568159"/>
            <a:ext cx="4998577" cy="2969278"/>
          </a:xfrm>
          <a:prstGeom prst="rect">
            <a:avLst/>
          </a:prstGeom>
          <a:ln w="6350">
            <a:solidFill>
              <a:schemeClr val="tx2"/>
            </a:solidFill>
          </a:ln>
        </p:spPr>
      </p:pic>
      <p:pic>
        <p:nvPicPr>
          <p:cNvPr id="12" name="Picture 11"/>
          <p:cNvPicPr>
            <a:picLocks noChangeAspect="1"/>
          </p:cNvPicPr>
          <p:nvPr/>
        </p:nvPicPr>
        <p:blipFill>
          <a:blip r:embed="rId4"/>
          <a:stretch>
            <a:fillRect/>
          </a:stretch>
        </p:blipFill>
        <p:spPr>
          <a:xfrm>
            <a:off x="5060504" y="307422"/>
            <a:ext cx="4998577" cy="2969278"/>
          </a:xfrm>
          <a:prstGeom prst="rect">
            <a:avLst/>
          </a:prstGeom>
          <a:ln w="6350">
            <a:solidFill>
              <a:schemeClr val="tx2"/>
            </a:solidFill>
          </a:ln>
        </p:spPr>
      </p:pic>
      <p:pic>
        <p:nvPicPr>
          <p:cNvPr id="13" name="Picture 12"/>
          <p:cNvPicPr>
            <a:picLocks noChangeAspect="1"/>
          </p:cNvPicPr>
          <p:nvPr/>
        </p:nvPicPr>
        <p:blipFill>
          <a:blip r:embed="rId4"/>
          <a:stretch>
            <a:fillRect/>
          </a:stretch>
        </p:blipFill>
        <p:spPr>
          <a:xfrm>
            <a:off x="1229768" y="5568159"/>
            <a:ext cx="4998577" cy="2969278"/>
          </a:xfrm>
          <a:prstGeom prst="rect">
            <a:avLst/>
          </a:prstGeom>
          <a:ln w="6350">
            <a:solidFill>
              <a:schemeClr val="tx2"/>
            </a:solidFill>
          </a:ln>
        </p:spPr>
      </p:pic>
      <p:cxnSp>
        <p:nvCxnSpPr>
          <p:cNvPr id="10" name="Straight Arrow Connector 9"/>
          <p:cNvCxnSpPr/>
          <p:nvPr/>
        </p:nvCxnSpPr>
        <p:spPr>
          <a:xfrm flipH="1">
            <a:off x="5529943" y="3276819"/>
            <a:ext cx="1900022" cy="22913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bwMode="auto">
          <a:xfrm>
            <a:off x="5944281" y="591911"/>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6" name="Rectangle 15"/>
          <p:cNvSpPr/>
          <p:nvPr/>
        </p:nvSpPr>
        <p:spPr bwMode="auto">
          <a:xfrm>
            <a:off x="2013527" y="5856578"/>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0" name="Rectangle 19"/>
          <p:cNvSpPr/>
          <p:nvPr/>
        </p:nvSpPr>
        <p:spPr bwMode="auto">
          <a:xfrm>
            <a:off x="9700202" y="5856578"/>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9" name="TextBox 8">
            <a:extLst>
              <a:ext uri="{FF2B5EF4-FFF2-40B4-BE49-F238E27FC236}">
                <a16:creationId xmlns="" xmlns:a16="http://schemas.microsoft.com/office/drawing/2014/main" id="{1DA2D18F-30AF-44BE-998A-4CCE5F0A8A7D}"/>
              </a:ext>
            </a:extLst>
          </p:cNvPr>
          <p:cNvSpPr txBox="1"/>
          <p:nvPr/>
        </p:nvSpPr>
        <p:spPr bwMode="white">
          <a:xfrm>
            <a:off x="270164" y="591911"/>
            <a:ext cx="4426527" cy="3959307"/>
          </a:xfrm>
          <a:prstGeom prst="rect">
            <a:avLst/>
          </a:prstGeom>
        </p:spPr>
        <p:txBody>
          <a:bodyPr vert="horz" wrap="square" lIns="91440" tIns="91440" rIns="91440" bIns="91440" rtlCol="0">
            <a:normAutofit/>
          </a:bodyPr>
          <a:lstStyle/>
          <a:p>
            <a:r>
              <a:rPr lang="en-US" sz="2800" dirty="0"/>
              <a:t>Point a web browser to the IP address of your load balancer node. </a:t>
            </a:r>
          </a:p>
          <a:p>
            <a:endParaRPr lang="en-US" sz="2800" dirty="0"/>
          </a:p>
          <a:p>
            <a:r>
              <a:rPr lang="en-US" sz="2800" dirty="0"/>
              <a:t>Refresh the page a few times to see the load balancer serve up each web server.</a:t>
            </a:r>
          </a:p>
        </p:txBody>
      </p:sp>
      <p:sp>
        <p:nvSpPr>
          <p:cNvPr id="14" name="TextBox 13">
            <a:extLst>
              <a:ext uri="{FF2B5EF4-FFF2-40B4-BE49-F238E27FC236}">
                <a16:creationId xmlns="" xmlns:a16="http://schemas.microsoft.com/office/drawing/2014/main" id="{2FAEC18F-D0FC-4A8A-81FE-B72AD1E3FCEB}"/>
              </a:ext>
            </a:extLst>
          </p:cNvPr>
          <p:cNvSpPr txBox="1"/>
          <p:nvPr/>
        </p:nvSpPr>
        <p:spPr bwMode="white">
          <a:xfrm>
            <a:off x="11381920" y="463122"/>
            <a:ext cx="4426527" cy="3959307"/>
          </a:xfrm>
          <a:prstGeom prst="rect">
            <a:avLst/>
          </a:prstGeom>
        </p:spPr>
        <p:txBody>
          <a:bodyPr vert="horz" wrap="square" lIns="91440" tIns="91440" rIns="91440" bIns="91440" rtlCol="0">
            <a:normAutofit/>
          </a:bodyPr>
          <a:lstStyle/>
          <a:p>
            <a:r>
              <a:rPr lang="en-US" sz="2800" dirty="0"/>
              <a:t>Please see notes below this slide. </a:t>
            </a:r>
          </a:p>
        </p:txBody>
      </p:sp>
    </p:spTree>
    <p:extLst>
      <p:ext uri="{BB962C8B-B14F-4D97-AF65-F5344CB8AC3E}">
        <p14:creationId xmlns:p14="http://schemas.microsoft.com/office/powerpoint/2010/main" val="17111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a Load Balancer</a:t>
            </a:r>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a:t>©</a:t>
            </a:r>
            <a:r>
              <a:rPr lang="is-IS" dirty="0"/>
              <a:t>2018</a:t>
            </a:r>
            <a:r>
              <a:rPr lang="en-US" dirty="0"/>
              <a:t> Chef Software Inc.</a:t>
            </a:r>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Adding a load balancer will allow us to better grow our infrastructure.</a:t>
            </a:r>
          </a:p>
          <a:p>
            <a:pPr lvl="1"/>
            <a:endParaRPr lang="en-US" dirty="0"/>
          </a:p>
          <a:p>
            <a:pPr lvl="2"/>
            <a:r>
              <a:rPr lang="en-US" dirty="0"/>
              <a:t>Receives requests and relays them to other systems.</a:t>
            </a:r>
          </a:p>
          <a:p>
            <a:pPr lvl="1"/>
            <a:endParaRPr lang="en-US" dirty="0"/>
          </a:p>
          <a:p>
            <a:pPr lvl="1"/>
            <a:endParaRPr lang="en-US" dirty="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sp>
        <p:nvSpPr>
          <p:cNvPr id="61" name="Text Placeholder 2"/>
          <p:cNvSpPr txBox="1">
            <a:spLocks/>
          </p:cNvSpPr>
          <p:nvPr/>
        </p:nvSpPr>
        <p:spPr bwMode="white">
          <a:xfrm>
            <a:off x="10418917" y="5931907"/>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a:t>Load Balancer</a:t>
            </a:r>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2231686" y="4173260"/>
            <a:ext cx="1738420" cy="81792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4638450"/>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2209406" y="5414540"/>
            <a:ext cx="1760700" cy="39555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4641206"/>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Web Server</a:t>
            </a:r>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7216301"/>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Web Server</a:t>
            </a:r>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3107999"/>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5509329"/>
            <a:ext cx="1636811" cy="1745180"/>
          </a:xfrm>
          <a:prstGeom prst="rect">
            <a:avLst/>
          </a:prstGeom>
        </p:spPr>
      </p:pic>
      <p:sp>
        <p:nvSpPr>
          <p:cNvPr id="8" name="Explosion 1 7"/>
          <p:cNvSpPr/>
          <p:nvPr/>
        </p:nvSpPr>
        <p:spPr bwMode="auto">
          <a:xfrm>
            <a:off x="9655378" y="3481976"/>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5" name="Text Placeholder 2"/>
          <p:cNvSpPr txBox="1">
            <a:spLocks/>
          </p:cNvSpPr>
          <p:nvPr/>
        </p:nvSpPr>
        <p:spPr bwMode="white">
          <a:xfrm>
            <a:off x="6260664" y="6089540"/>
            <a:ext cx="1788866"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Workstation</a:t>
            </a:r>
            <a:endParaRPr lang="en-US" sz="4267"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5568" y="4556333"/>
            <a:ext cx="1636811" cy="1745180"/>
          </a:xfrm>
          <a:prstGeom prst="rect">
            <a:avLst/>
          </a:prstGeom>
        </p:spPr>
      </p:pic>
      <p:cxnSp>
        <p:nvCxnSpPr>
          <p:cNvPr id="18" name="Straight Arrow Connector 17"/>
          <p:cNvCxnSpPr>
            <a:endCxn id="63" idx="1"/>
          </p:cNvCxnSpPr>
          <p:nvPr/>
        </p:nvCxnSpPr>
        <p:spPr>
          <a:xfrm flipV="1">
            <a:off x="7998498" y="5264376"/>
            <a:ext cx="2910134" cy="1647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76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631584" y="5568159"/>
            <a:ext cx="4998577" cy="2969278"/>
          </a:xfrm>
          <a:prstGeom prst="rect">
            <a:avLst/>
          </a:prstGeom>
          <a:ln w="6350">
            <a:solidFill>
              <a:schemeClr val="tx2"/>
            </a:solidFill>
          </a:ln>
        </p:spPr>
      </p:pic>
      <p:pic>
        <p:nvPicPr>
          <p:cNvPr id="12" name="Picture 11"/>
          <p:cNvPicPr>
            <a:picLocks noChangeAspect="1"/>
          </p:cNvPicPr>
          <p:nvPr/>
        </p:nvPicPr>
        <p:blipFill>
          <a:blip r:embed="rId4"/>
          <a:stretch>
            <a:fillRect/>
          </a:stretch>
        </p:blipFill>
        <p:spPr>
          <a:xfrm>
            <a:off x="5060504" y="307422"/>
            <a:ext cx="4998577" cy="2969278"/>
          </a:xfrm>
          <a:prstGeom prst="rect">
            <a:avLst/>
          </a:prstGeom>
          <a:ln w="6350">
            <a:solidFill>
              <a:schemeClr val="tx2"/>
            </a:solidFill>
          </a:ln>
        </p:spPr>
      </p:pic>
      <p:pic>
        <p:nvPicPr>
          <p:cNvPr id="13" name="Picture 12"/>
          <p:cNvPicPr>
            <a:picLocks noChangeAspect="1"/>
          </p:cNvPicPr>
          <p:nvPr/>
        </p:nvPicPr>
        <p:blipFill>
          <a:blip r:embed="rId4"/>
          <a:stretch>
            <a:fillRect/>
          </a:stretch>
        </p:blipFill>
        <p:spPr>
          <a:xfrm>
            <a:off x="1229768" y="5568159"/>
            <a:ext cx="4998577" cy="2969278"/>
          </a:xfrm>
          <a:prstGeom prst="rect">
            <a:avLst/>
          </a:prstGeom>
          <a:ln w="6350">
            <a:solidFill>
              <a:schemeClr val="tx2"/>
            </a:solidFill>
          </a:ln>
        </p:spPr>
      </p:pic>
      <p:sp>
        <p:nvSpPr>
          <p:cNvPr id="15" name="Rectangle 14"/>
          <p:cNvSpPr/>
          <p:nvPr/>
        </p:nvSpPr>
        <p:spPr bwMode="auto">
          <a:xfrm>
            <a:off x="5944281" y="591911"/>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6" name="Rectangle 15"/>
          <p:cNvSpPr/>
          <p:nvPr/>
        </p:nvSpPr>
        <p:spPr bwMode="auto">
          <a:xfrm>
            <a:off x="2013527" y="5856578"/>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9" name="Straight Arrow Connector 18"/>
          <p:cNvCxnSpPr/>
          <p:nvPr/>
        </p:nvCxnSpPr>
        <p:spPr>
          <a:xfrm>
            <a:off x="7429964" y="3276819"/>
            <a:ext cx="1900022" cy="22913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0" name="Rectangle 19"/>
          <p:cNvSpPr/>
          <p:nvPr/>
        </p:nvSpPr>
        <p:spPr bwMode="auto">
          <a:xfrm>
            <a:off x="9700202" y="5856578"/>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276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191205"/>
          </a:xfrm>
        </p:spPr>
        <p:txBody>
          <a:bodyPr>
            <a:normAutofit/>
          </a:bodyPr>
          <a:lstStyle/>
          <a:p>
            <a:r>
              <a:rPr lang="en-US" dirty="0"/>
              <a:t>What happens when new web nodes are added to the organization? Removed?</a:t>
            </a:r>
          </a:p>
          <a:p>
            <a:endParaRPr lang="en-US" dirty="0"/>
          </a:p>
          <a:p>
            <a:r>
              <a:rPr lang="en-US" dirty="0"/>
              <a:t>What happens if you were to terminate a web node instance without removing it from the Chef Server?</a:t>
            </a:r>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85084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help you answer?</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12997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Balancer</a:t>
            </a:r>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a:t>©</a:t>
            </a:r>
            <a:r>
              <a:rPr lang="is-IS" dirty="0"/>
              <a:t>2018</a:t>
            </a:r>
            <a:r>
              <a:rPr lang="en-US" dirty="0"/>
              <a:t> Chef Software Inc.</a:t>
            </a:r>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Work that needs to be accomplished to setup a load balancer within our infrastructure:</a:t>
            </a:r>
          </a:p>
          <a:p>
            <a:pPr lvl="1"/>
            <a:endParaRPr lang="en-US" dirty="0"/>
          </a:p>
          <a:p>
            <a:pPr lvl="2"/>
            <a:r>
              <a:rPr lang="en-US" dirty="0"/>
              <a:t>Write a load balancer cookbook.</a:t>
            </a:r>
          </a:p>
          <a:p>
            <a:pPr lvl="2"/>
            <a:r>
              <a:rPr lang="en-US" dirty="0"/>
              <a:t>Establish a new node within our organization to which we apply that cookbook.</a:t>
            </a:r>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5</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Chef Server</a:t>
            </a:r>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t>Load Balancer Cookbook</a:t>
            </a:r>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a:t>Node to become 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Load Balancer</a:t>
            </a:r>
          </a:p>
        </p:txBody>
      </p:sp>
      <p:sp>
        <p:nvSpPr>
          <p:cNvPr id="3" name="Text Placeholder 2"/>
          <p:cNvSpPr>
            <a:spLocks noGrp="1"/>
          </p:cNvSpPr>
          <p:nvPr>
            <p:ph type="body" sz="quarter" idx="10"/>
          </p:nvPr>
        </p:nvSpPr>
        <p:spPr/>
        <p:txBody>
          <a:bodyPr>
            <a:normAutofit fontScale="85000" lnSpcReduction="10000"/>
          </a:bodyPr>
          <a:lstStyle/>
          <a:p>
            <a:pPr marL="380990" indent="-380990">
              <a:buFont typeface="Wingdings" charset="2"/>
              <a:buChar char="q"/>
            </a:pPr>
            <a:r>
              <a:rPr lang="en-US" dirty="0"/>
              <a:t>Find or Create a Cookbook to Manage a load balancer</a:t>
            </a:r>
          </a:p>
          <a:p>
            <a:pPr marL="380990" indent="-380990">
              <a:buFont typeface="Wingdings" charset="2"/>
              <a:buChar char="q"/>
            </a:pPr>
            <a:r>
              <a:rPr lang="en-US" dirty="0"/>
              <a:t>Configure the load balancer to send traffic to the web servers</a:t>
            </a:r>
          </a:p>
          <a:p>
            <a:pPr marL="380990" indent="-380990">
              <a:buFont typeface="Wingdings" charset="2"/>
              <a:buChar char="q"/>
            </a:pPr>
            <a:r>
              <a:rPr lang="en-US" dirty="0"/>
              <a:t>Upload cookbook to Chef Server</a:t>
            </a:r>
          </a:p>
          <a:p>
            <a:pPr marL="380990" indent="-380990">
              <a:buFont typeface="Wingdings" charset="2"/>
              <a:buChar char="q"/>
            </a:pPr>
            <a:r>
              <a:rPr lang="en-US" dirty="0"/>
              <a:t>Create '</a:t>
            </a:r>
            <a:r>
              <a:rPr lang="en-US" dirty="0" err="1"/>
              <a:t>load_balancer</a:t>
            </a:r>
            <a:r>
              <a:rPr lang="en-US" dirty="0"/>
              <a:t>' role that includes the 'base' role</a:t>
            </a:r>
          </a:p>
          <a:p>
            <a:pPr marL="380990" indent="-380990">
              <a:buFont typeface="Wingdings" charset="2"/>
              <a:buChar char="q"/>
            </a:pPr>
            <a:r>
              <a:rPr lang="en-US" dirty="0"/>
              <a:t>Bootstrap a new node </a:t>
            </a:r>
            <a:r>
              <a:rPr lang="en-US" smtClean="0"/>
              <a:t>(lb1) </a:t>
            </a:r>
            <a:r>
              <a:rPr lang="en-US" dirty="0"/>
              <a:t>that runs the load balancer cookbook (via '</a:t>
            </a:r>
            <a:r>
              <a:rPr lang="en-US" dirty="0" err="1"/>
              <a:t>load_balancer</a:t>
            </a:r>
            <a:r>
              <a:rPr lang="en-US" dirty="0"/>
              <a:t>' role)</a:t>
            </a:r>
          </a:p>
        </p:txBody>
      </p:sp>
      <p:sp>
        <p:nvSpPr>
          <p:cNvPr id="4" name="Content Placeholder 3"/>
          <p:cNvSpPr>
            <a:spLocks noGrp="1"/>
          </p:cNvSpPr>
          <p:nvPr>
            <p:ph sz="quarter" idx="11"/>
          </p:nvPr>
        </p:nvSpPr>
        <p:spPr/>
        <p:txBody>
          <a:bodyPr/>
          <a:lstStyle/>
          <a:p>
            <a:r>
              <a:rPr lang="en-US" dirty="0"/>
              <a:t>Adding a load balancer will allow us to better grow our infrastructure.</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7</a:t>
            </a:fld>
            <a:endParaRPr lang="en-US" dirty="0"/>
          </a:p>
        </p:txBody>
      </p:sp>
      <p:sp>
        <p:nvSpPr>
          <p:cNvPr id="10" name="Title 1"/>
          <p:cNvSpPr>
            <a:spLocks noGrp="1"/>
          </p:cNvSpPr>
          <p:nvPr>
            <p:ph type="title"/>
          </p:nvPr>
        </p:nvSpPr>
        <p:spPr>
          <a:xfrm>
            <a:off x="401780" y="304800"/>
            <a:ext cx="14935200" cy="829056"/>
          </a:xfrm>
        </p:spPr>
        <p:txBody>
          <a:bodyPr/>
          <a:lstStyle/>
          <a:p>
            <a:r>
              <a:rPr lang="en-US" dirty="0"/>
              <a:t>Supermarket Cookbooks</a:t>
            </a:r>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We will use the </a:t>
            </a:r>
            <a:r>
              <a:rPr lang="en-US" sz="2800" dirty="0" err="1"/>
              <a:t>iis-lb</a:t>
            </a:r>
            <a:r>
              <a:rPr lang="en-US" sz="2800" dirty="0"/>
              <a:t> community cookbook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123" y="1623003"/>
            <a:ext cx="10672887" cy="5747794"/>
          </a:xfrm>
          <a:prstGeom prst="rect">
            <a:avLst/>
          </a:prstGeom>
          <a:ln>
            <a:solidFill>
              <a:schemeClr val="accent1"/>
            </a:solidFill>
          </a:ln>
        </p:spPr>
      </p:pic>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sp>
        <p:nvSpPr>
          <p:cNvPr id="8" name="Text Placeholder 4"/>
          <p:cNvSpPr>
            <a:spLocks noGrp="1"/>
          </p:cNvSpPr>
          <p:nvPr>
            <p:ph type="body" sz="quarter" idx="12"/>
          </p:nvPr>
        </p:nvSpPr>
        <p:spPr>
          <a:xfrm>
            <a:off x="90259" y="1856198"/>
            <a:ext cx="6851182" cy="5872822"/>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4000" dirty="0"/>
              <a:t>We don</a:t>
            </a:r>
            <a:r>
              <a:rPr lang="mr-IN" sz="4000" dirty="0"/>
              <a:t>’</a:t>
            </a:r>
            <a:r>
              <a:rPr lang="en-US" sz="4000" dirty="0"/>
              <a:t>t want to change the community </a:t>
            </a:r>
            <a:r>
              <a:rPr lang="en-US" sz="4000" dirty="0" err="1"/>
              <a:t>iis-lb</a:t>
            </a:r>
            <a:r>
              <a:rPr lang="en-US" sz="4000" dirty="0"/>
              <a:t> cookbook, so we’ll wrap it in a </a:t>
            </a:r>
            <a:r>
              <a:rPr lang="en-US" sz="4000" dirty="0" err="1"/>
              <a:t>myiis_lb</a:t>
            </a:r>
            <a:r>
              <a:rPr lang="en-US" sz="4000" dirty="0"/>
              <a:t> cookbook</a:t>
            </a:r>
          </a:p>
          <a:p>
            <a:pPr lvl="1"/>
            <a:endParaRPr lang="en-US" sz="4000" dirty="0"/>
          </a:p>
          <a:p>
            <a:pPr lvl="1"/>
            <a:endParaRPr lang="en-US" sz="4000" dirty="0"/>
          </a:p>
          <a:p>
            <a:pPr lvl="1"/>
            <a:endParaRPr lang="en-US" sz="4000" dirty="0"/>
          </a:p>
          <a:p>
            <a:pPr lvl="1"/>
            <a:endParaRPr lang="en-US" sz="40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r>
                <a:rPr lang="en-US" sz="2800" dirty="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a:ln w="0"/>
                  <a:solidFill>
                    <a:schemeClr val="tx1"/>
                  </a:solidFill>
                  <a:effectLst>
                    <a:outerShdw blurRad="38100" dist="19050" dir="2700000" algn="tl" rotWithShape="0">
                      <a:schemeClr val="dk1">
                        <a:alpha val="40000"/>
                      </a:schemeClr>
                    </a:outerShdw>
                  </a:effectLst>
                </a:rPr>
                <a:t>iis-lb</a:t>
              </a:r>
              <a:endParaRPr lang="en-US" sz="4000" dirty="0">
                <a:ln w="0"/>
                <a:solidFill>
                  <a:schemeClr val="tx1"/>
                </a:solidFill>
                <a:effectLst>
                  <a:outerShdw blurRad="38100" dist="19050" dir="2700000" algn="tl" rotWithShape="0">
                    <a:schemeClr val="dk1">
                      <a:alpha val="40000"/>
                    </a:schemeClr>
                  </a:outerShdw>
                </a:effectLst>
              </a:endParaRPr>
            </a:p>
            <a:p>
              <a:pPr algn="ctr" defTabSz="914099"/>
              <a:r>
                <a:rPr lang="en-US" sz="4000" dirty="0">
                  <a:ln w="0"/>
                  <a:solidFill>
                    <a:schemeClr val="tx1"/>
                  </a:solidFill>
                  <a:effectLst>
                    <a:outerShdw blurRad="38100" dist="19050" dir="2700000" algn="tl" rotWithShape="0">
                      <a:schemeClr val="dk1">
                        <a:alpha val="40000"/>
                      </a:schemeClr>
                    </a:outerShdw>
                  </a:effectLst>
                </a:rPr>
                <a:t>cookbook</a:t>
              </a:r>
            </a:p>
            <a:p>
              <a:pPr algn="ctr" defTabSz="914099"/>
              <a:r>
                <a:rPr lang="en-US" sz="2800" dirty="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19977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Generating cookbook </a:t>
            </a:r>
            <a:r>
              <a:rPr lang="en-US" sz="2200" dirty="0" err="1">
                <a:latin typeface="Courier New" panose="02070309020205020404" pitchFamily="49" charset="0"/>
                <a:cs typeface="Courier New" panose="02070309020205020404" pitchFamily="49" charset="0"/>
              </a:rPr>
              <a:t>myiis_lb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Ensuring correct cookbook file content</a:t>
            </a:r>
          </a:p>
          <a:p>
            <a:r>
              <a:rPr lang="en-US" sz="2200" dirty="0">
                <a:latin typeface="Courier New" panose="02070309020205020404" pitchFamily="49" charset="0"/>
                <a:cs typeface="Courier New" panose="02070309020205020404" pitchFamily="49" charset="0"/>
              </a:rPr>
              <a:t>- Committing cookbook files to git</a:t>
            </a:r>
          </a:p>
          <a:p>
            <a:r>
              <a:rPr lang="en-US" sz="2200" dirty="0">
                <a:latin typeface="Courier New" panose="02070309020205020404" pitchFamily="49" charset="0"/>
                <a:cs typeface="Courier New" panose="02070309020205020404" pitchFamily="49" charset="0"/>
              </a:rPr>
              <a:t>- Ensuring delivery configuration</a:t>
            </a:r>
          </a:p>
          <a:p>
            <a:r>
              <a:rPr lang="en-US" sz="2200" dirty="0">
                <a:latin typeface="Courier New" panose="02070309020205020404" pitchFamily="49" charset="0"/>
                <a:cs typeface="Courier New" panose="02070309020205020404" pitchFamily="49" charset="0"/>
              </a:rPr>
              <a:t>- Ensuring correct delivery build cookbook content</a:t>
            </a:r>
          </a:p>
          <a:p>
            <a:r>
              <a:rPr lang="en-US" sz="2200" dirty="0">
                <a:latin typeface="Courier New" panose="02070309020205020404" pitchFamily="49" charset="0"/>
                <a:cs typeface="Courier New" panose="02070309020205020404" pitchFamily="49" charset="0"/>
              </a:rPr>
              <a:t>- Adding delivery configuration to feature branch</a:t>
            </a:r>
          </a:p>
          <a:p>
            <a:r>
              <a:rPr lang="en-US" sz="2200" dirty="0">
                <a:latin typeface="Courier New" panose="02070309020205020404" pitchFamily="49" charset="0"/>
                <a:cs typeface="Courier New" panose="02070309020205020404" pitchFamily="49" charset="0"/>
              </a:rPr>
              <a:t>- Adding build cookbook to feature branch</a:t>
            </a:r>
          </a:p>
          <a:p>
            <a:r>
              <a:rPr lang="en-US" sz="2200" dirty="0">
                <a:latin typeface="Courier New" panose="02070309020205020404" pitchFamily="49" charset="0"/>
                <a:cs typeface="Courier New" panose="02070309020205020404" pitchFamily="49" charset="0"/>
              </a:rPr>
              <a:t>- Merging delivery content feature branch to master</a:t>
            </a:r>
          </a:p>
          <a:p>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Your cookbook is ready. Type `cd cookbooks\</a:t>
            </a:r>
            <a:r>
              <a:rPr lang="en-US" sz="2200" dirty="0" err="1">
                <a:latin typeface="Courier New" panose="02070309020205020404" pitchFamily="49" charset="0"/>
                <a:cs typeface="Courier New" panose="02070309020205020404" pitchFamily="49" charset="0"/>
              </a:rPr>
              <a:t>myiis_lb</a:t>
            </a:r>
            <a:r>
              <a:rPr lang="en-US" sz="2200" dirty="0">
                <a:latin typeface="Courier New" panose="02070309020205020404" pitchFamily="49" charset="0"/>
                <a:cs typeface="Courier New" panose="02070309020205020404" pitchFamily="49" charset="0"/>
              </a:rPr>
              <a:t>` to enter it.</a:t>
            </a:r>
          </a:p>
          <a:p>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There are several commands you can run to get started locally developing and testing your cookbook.</a:t>
            </a:r>
          </a:p>
        </p:txBody>
      </p:sp>
      <p:sp>
        <p:nvSpPr>
          <p:cNvPr id="3" name="Title 2"/>
          <p:cNvSpPr>
            <a:spLocks noGrp="1"/>
          </p:cNvSpPr>
          <p:nvPr>
            <p:ph type="title"/>
          </p:nvPr>
        </p:nvSpPr>
        <p:spPr/>
        <p:txBody>
          <a:bodyPr>
            <a:normAutofit/>
          </a:bodyPr>
          <a:lstStyle/>
          <a:p>
            <a:r>
              <a:rPr lang="fi-FI" dirty="0"/>
              <a:t>GL: </a:t>
            </a:r>
            <a:r>
              <a:rPr lang="en-US" dirty="0"/>
              <a:t>Generate the Wrapper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a:latin typeface="Courier New" panose="02070309020205020404" pitchFamily="49" charset="0"/>
                <a:cs typeface="Courier New" panose="02070309020205020404" pitchFamily="49" charset="0"/>
              </a:rPr>
              <a:t>&gt; cd ~\chef-repo</a:t>
            </a:r>
          </a:p>
          <a:p>
            <a:r>
              <a:rPr lang="en-US" dirty="0">
                <a:latin typeface="Courier New" panose="02070309020205020404" pitchFamily="49" charset="0"/>
                <a:cs typeface="Courier New" panose="02070309020205020404" pitchFamily="49" charset="0"/>
              </a:rPr>
              <a:t>&gt; chef generate cookbook cookbooks\</a:t>
            </a:r>
            <a:r>
              <a:rPr lang="en-US" dirty="0" err="1">
                <a:latin typeface="Courier New" panose="02070309020205020404" pitchFamily="49" charset="0"/>
                <a:cs typeface="Courier New" panose="02070309020205020404" pitchFamily="49" charset="0"/>
              </a:rPr>
              <a:t>myiis_lb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1154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26948</TotalTime>
  <Words>5751</Words>
  <Application>Microsoft Macintosh PowerPoint</Application>
  <PresentationFormat>Custom</PresentationFormat>
  <Paragraphs>648</Paragraphs>
  <Slides>43</Slides>
  <Notes>43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ChefDk3.2Template</vt:lpstr>
      <vt:lpstr>Search</vt:lpstr>
      <vt:lpstr>Objectives</vt:lpstr>
      <vt:lpstr>Our current Environment</vt:lpstr>
      <vt:lpstr>Introducing a Load Balancer</vt:lpstr>
      <vt:lpstr>Load Balancer</vt:lpstr>
      <vt:lpstr>Load Balancer</vt:lpstr>
      <vt:lpstr>Supermarket Cookbooks</vt:lpstr>
      <vt:lpstr>Supermarket Cookbooks</vt:lpstr>
      <vt:lpstr>GL: Generate the Wrapper Cookbook </vt:lpstr>
      <vt:lpstr>GL: Create a dependency and set version</vt:lpstr>
      <vt:lpstr>Demo: Edit the myiis_lb Default Recipe</vt:lpstr>
      <vt:lpstr>Load Balancer</vt:lpstr>
      <vt:lpstr>iis-lb Supermarket Cookbook</vt:lpstr>
      <vt:lpstr>Demo: myiis_lb default Recipe Could Resemble This</vt:lpstr>
      <vt:lpstr>Using Search</vt:lpstr>
      <vt:lpstr>The Chef Server and Search</vt:lpstr>
      <vt:lpstr>The Chef Server and Search</vt:lpstr>
      <vt:lpstr>Search Syntax</vt:lpstr>
      <vt:lpstr>GL: View Information for All Nodes</vt:lpstr>
      <vt:lpstr>GL: Narrow the Search for all Web Nodes</vt:lpstr>
      <vt:lpstr>Search Syntax within a Recipe</vt:lpstr>
      <vt:lpstr>Search Syntax within a Recipe</vt:lpstr>
      <vt:lpstr>GL: Edit the myiis_lb Default Recipe</vt:lpstr>
      <vt:lpstr>Load Balancer</vt:lpstr>
      <vt:lpstr>Lab: Upload the Cookbook</vt:lpstr>
      <vt:lpstr>Lab: Install Cookbook Dependencies</vt:lpstr>
      <vt:lpstr>Lab: Upload the Cookbook to Chef Server</vt:lpstr>
      <vt:lpstr>Lab: Verify the Cookbook Upload</vt:lpstr>
      <vt:lpstr>Lab: Upload the Cookbook</vt:lpstr>
      <vt:lpstr>Load Balancer</vt:lpstr>
      <vt:lpstr>GL: Create the Load Balancer Role</vt:lpstr>
      <vt:lpstr>GL: Upload the Role to the Chef Server</vt:lpstr>
      <vt:lpstr>GL: Validate Chef Server Received It</vt:lpstr>
      <vt:lpstr>Load Balancer</vt:lpstr>
      <vt:lpstr>Lab: Bootstrap a New Node</vt:lpstr>
      <vt:lpstr>Lab: Add a Recipe to a Run List</vt:lpstr>
      <vt:lpstr>Lab: Validate the Run List</vt:lpstr>
      <vt:lpstr>Lab: Change the web server cache time</vt:lpstr>
      <vt:lpstr>PowerPoint Presentation</vt:lpstr>
      <vt:lpstr>PowerPoint Presentation</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Elon Bar-Evan</cp:lastModifiedBy>
  <cp:revision>2342</cp:revision>
  <cp:lastPrinted>2015-02-07T23:49:10Z</cp:lastPrinted>
  <dcterms:created xsi:type="dcterms:W3CDTF">2012-09-13T17:36:07Z</dcterms:created>
  <dcterms:modified xsi:type="dcterms:W3CDTF">2018-12-03T04:21:51Z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